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handoutMasterIdLst>
    <p:handoutMasterId r:id="rId65"/>
  </p:handoutMasterIdLst>
  <p:sldIdLst>
    <p:sldId id="256" r:id="rId2"/>
    <p:sldId id="428" r:id="rId3"/>
    <p:sldId id="461" r:id="rId4"/>
    <p:sldId id="460" r:id="rId5"/>
    <p:sldId id="463" r:id="rId6"/>
    <p:sldId id="464" r:id="rId7"/>
    <p:sldId id="462" r:id="rId8"/>
    <p:sldId id="465" r:id="rId9"/>
    <p:sldId id="467" r:id="rId10"/>
    <p:sldId id="430" r:id="rId11"/>
    <p:sldId id="431" r:id="rId12"/>
    <p:sldId id="432" r:id="rId13"/>
    <p:sldId id="433" r:id="rId14"/>
    <p:sldId id="434" r:id="rId15"/>
    <p:sldId id="435" r:id="rId16"/>
    <p:sldId id="436" r:id="rId17"/>
    <p:sldId id="538" r:id="rId18"/>
    <p:sldId id="539" r:id="rId19"/>
    <p:sldId id="540" r:id="rId20"/>
    <p:sldId id="541" r:id="rId21"/>
    <p:sldId id="542" r:id="rId22"/>
    <p:sldId id="570" r:id="rId23"/>
    <p:sldId id="598" r:id="rId24"/>
    <p:sldId id="592" r:id="rId25"/>
    <p:sldId id="593" r:id="rId26"/>
    <p:sldId id="594" r:id="rId27"/>
    <p:sldId id="595" r:id="rId28"/>
    <p:sldId id="599" r:id="rId29"/>
    <p:sldId id="597" r:id="rId30"/>
    <p:sldId id="600" r:id="rId31"/>
    <p:sldId id="603" r:id="rId32"/>
    <p:sldId id="604" r:id="rId33"/>
    <p:sldId id="605" r:id="rId34"/>
    <p:sldId id="606" r:id="rId35"/>
    <p:sldId id="607" r:id="rId36"/>
    <p:sldId id="608" r:id="rId37"/>
    <p:sldId id="601" r:id="rId38"/>
    <p:sldId id="602" r:id="rId39"/>
    <p:sldId id="576" r:id="rId40"/>
    <p:sldId id="577" r:id="rId41"/>
    <p:sldId id="578" r:id="rId42"/>
    <p:sldId id="579" r:id="rId43"/>
    <p:sldId id="580" r:id="rId44"/>
    <p:sldId id="581" r:id="rId45"/>
    <p:sldId id="582" r:id="rId46"/>
    <p:sldId id="583" r:id="rId47"/>
    <p:sldId id="584" r:id="rId48"/>
    <p:sldId id="585" r:id="rId49"/>
    <p:sldId id="520" r:id="rId50"/>
    <p:sldId id="563" r:id="rId51"/>
    <p:sldId id="447" r:id="rId52"/>
    <p:sldId id="493" r:id="rId53"/>
    <p:sldId id="494" r:id="rId54"/>
    <p:sldId id="495" r:id="rId55"/>
    <p:sldId id="571" r:id="rId56"/>
    <p:sldId id="496" r:id="rId57"/>
    <p:sldId id="508" r:id="rId58"/>
    <p:sldId id="470" r:id="rId59"/>
    <p:sldId id="573" r:id="rId60"/>
    <p:sldId id="574" r:id="rId61"/>
    <p:sldId id="572" r:id="rId62"/>
    <p:sldId id="575"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65302" autoAdjust="0"/>
  </p:normalViewPr>
  <p:slideViewPr>
    <p:cSldViewPr snapToGrid="0" snapToObjects="1">
      <p:cViewPr varScale="1">
        <p:scale>
          <a:sx n="54" d="100"/>
          <a:sy n="54" d="100"/>
        </p:scale>
        <p:origin x="-2672"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7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a:solidFill>
          <a:srgbClr val="FFFFFF"/>
        </a:solidFill>
        <a:ln>
          <a:solidFill>
            <a:srgbClr val="FFFFFF"/>
          </a:solidFill>
        </a:ln>
      </dgm:spPr>
      <dgm:t>
        <a:bodyPr/>
        <a:lstStyle/>
        <a:p>
          <a:r>
            <a:rPr lang="en-US" dirty="0" smtClean="0">
              <a:solidFill>
                <a:srgbClr val="FFFFFF"/>
              </a:solidFill>
            </a:rPr>
            <a:t>Collect Data </a:t>
          </a:r>
          <a:endParaRPr lang="en-US" dirty="0">
            <a:solidFill>
              <a:srgbClr val="FFFFFF"/>
            </a:solidFill>
          </a:endParaRPr>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a:solidFill>
          <a:srgbClr val="FFFFFF"/>
        </a:solidFill>
        <a:ln>
          <a:solidFill>
            <a:srgbClr val="FFFFFF"/>
          </a:solidFill>
        </a:ln>
      </dgm:spPr>
      <dgm:t>
        <a:bodyPr/>
        <a:lstStyle/>
        <a:p>
          <a:endParaRPr lang="en-US">
            <a:solidFill>
              <a:srgbClr val="FFFFFF"/>
            </a:solidFill>
          </a:endParaRPr>
        </a:p>
      </dgm:t>
    </dgm:pt>
    <dgm:pt modelId="{B6E981B7-8FE4-A341-8258-106DC22CD1CE}">
      <dgm:prSet phldrT="[Text]"/>
      <dgm:spPr>
        <a:solidFill>
          <a:srgbClr val="FFFFFF"/>
        </a:solidFill>
        <a:ln>
          <a:solidFill>
            <a:srgbClr val="FFFFFF"/>
          </a:solidFill>
        </a:ln>
      </dgm:spPr>
      <dgm:t>
        <a:bodyPr/>
        <a:lstStyle/>
        <a:p>
          <a:r>
            <a:rPr lang="en-US" dirty="0" smtClean="0">
              <a:solidFill>
                <a:srgbClr val="FFFFFF"/>
              </a:solidFill>
            </a:rPr>
            <a:t>Is it the right data for the question?</a:t>
          </a:r>
          <a:endParaRPr lang="en-US" dirty="0">
            <a:solidFill>
              <a:srgbClr val="FFFFFF"/>
            </a:solidFill>
          </a:endParaRPr>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a:solidFill>
          <a:srgbClr val="FFFFFF"/>
        </a:solidFill>
        <a:ln>
          <a:solidFill>
            <a:srgbClr val="FFFFFF"/>
          </a:solidFill>
        </a:ln>
      </dgm:spPr>
      <dgm:t>
        <a:bodyPr/>
        <a:lstStyle/>
        <a:p>
          <a:r>
            <a:rPr lang="en-US" dirty="0" smtClean="0">
              <a:solidFill>
                <a:srgbClr val="FFFFFF"/>
              </a:solidFill>
            </a:rPr>
            <a:t>How hard/easy is it to collect?</a:t>
          </a:r>
          <a:endParaRPr lang="en-US" dirty="0">
            <a:solidFill>
              <a:srgbClr val="FFFFFF"/>
            </a:solidFill>
          </a:endParaRPr>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a:solidFill>
          <a:srgbClr val="FFFFFF"/>
        </a:solidFill>
        <a:ln>
          <a:solidFill>
            <a:srgbClr val="FFFFFF"/>
          </a:solidFill>
        </a:ln>
      </dgm:spPr>
      <dgm:t>
        <a:bodyPr/>
        <a:lstStyle/>
        <a:p>
          <a:r>
            <a:rPr lang="en-US" dirty="0" smtClean="0">
              <a:solidFill>
                <a:srgbClr val="FFFFFF"/>
              </a:solidFill>
            </a:rPr>
            <a:t>Clean Data</a:t>
          </a:r>
          <a:endParaRPr lang="en-US" dirty="0">
            <a:solidFill>
              <a:srgbClr val="FFFFFF"/>
            </a:solidFill>
          </a:endParaRPr>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a:solidFill>
          <a:srgbClr val="FFFFFF"/>
        </a:solidFill>
        <a:ln>
          <a:solidFill>
            <a:srgbClr val="FFFFFF"/>
          </a:solidFill>
        </a:ln>
      </dgm:spPr>
      <dgm:t>
        <a:bodyPr/>
        <a:lstStyle/>
        <a:p>
          <a:r>
            <a:rPr lang="en-US" dirty="0" smtClean="0">
              <a:solidFill>
                <a:srgbClr val="FFFFFF"/>
              </a:solidFill>
            </a:rPr>
            <a:t>What flaws exist in the data?</a:t>
          </a:r>
          <a:endParaRPr lang="en-US" dirty="0">
            <a:solidFill>
              <a:srgbClr val="FFFFFF"/>
            </a:solidFill>
          </a:endParaRPr>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a:solidFill>
          <a:srgbClr val="FFFFFF"/>
        </a:solidFill>
        <a:ln>
          <a:solidFill>
            <a:srgbClr val="FFFFFF"/>
          </a:solidFill>
        </a:ln>
      </dgm:spPr>
      <dgm:t>
        <a:bodyPr/>
        <a:lstStyle/>
        <a:p>
          <a:r>
            <a:rPr lang="en-US" dirty="0" smtClean="0">
              <a:solidFill>
                <a:srgbClr val="FFFFFF"/>
              </a:solidFill>
            </a:rPr>
            <a:t>Check and address the four Cs</a:t>
          </a:r>
          <a:endParaRPr lang="en-US" dirty="0">
            <a:solidFill>
              <a:srgbClr val="FFFFFF"/>
            </a:solidFill>
          </a:endParaRPr>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a:solidFill>
          <a:srgbClr val="FFFFFF"/>
        </a:solidFill>
        <a:ln>
          <a:solidFill>
            <a:srgbClr val="FFFFFF"/>
          </a:solidFill>
        </a:ln>
      </dgm:spPr>
      <dgm:t>
        <a:bodyPr/>
        <a:lstStyle/>
        <a:p>
          <a:r>
            <a:rPr lang="en-US" smtClean="0">
              <a:solidFill>
                <a:srgbClr val="FFFFFF"/>
              </a:solidFill>
            </a:rPr>
            <a:t>Understand </a:t>
          </a:r>
          <a:r>
            <a:rPr lang="en-US" dirty="0" smtClean="0">
              <a:solidFill>
                <a:srgbClr val="FFFFFF"/>
              </a:solidFill>
            </a:rPr>
            <a:t>the fields</a:t>
          </a:r>
          <a:endParaRPr lang="en-US" dirty="0">
            <a:solidFill>
              <a:srgbClr val="FFFFFF"/>
            </a:solidFill>
          </a:endParaRPr>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694D70AB-7169-8C4B-BC65-2195EC292A5B}" srcId="{F66F3F0A-1C15-E74A-9ED8-1C7F6C51F1E3}" destId="{535F9186-0A73-224A-9E08-894391CF2688}" srcOrd="3" destOrd="0" parTransId="{D02C344E-08DE-544A-AA08-F134DDCC9689}" sibTransId="{9B9D8594-1AC0-A941-BC04-F6341B2AA92A}"/>
    <dgm:cxn modelId="{EB0102EE-31E4-E84A-A274-98589CF3DCC0}" srcId="{A4AFF6F9-A417-A941-BFE3-ADE813910EFB}" destId="{96702345-DFDA-1647-80B6-40E3058240A8}" srcOrd="1" destOrd="0" parTransId="{97DDA595-433D-CF43-9557-4D628F6ED951}" sibTransId="{53296058-BB7F-CD42-A789-C1410FCCFFD3}"/>
    <dgm:cxn modelId="{B32A1114-076B-CC49-B079-E8921E0078CD}" type="presOf" srcId="{37A93F40-725B-8043-A708-6A2B9EC3BD3E}" destId="{80C8407A-3087-9F42-A7EC-F81A6FC9F406}" srcOrd="1" destOrd="2" presId="urn:microsoft.com/office/officeart/2005/8/layout/hProcess4"/>
    <dgm:cxn modelId="{6E3E2FC1-CAD8-C34D-9D9C-90E6F6A27A6D}" type="presOf" srcId="{96702345-DFDA-1647-80B6-40E3058240A8}" destId="{5886DE9C-0FE9-8645-B5F4-7A2FAC18D667}" srcOrd="0" destOrd="1" presId="urn:microsoft.com/office/officeart/2005/8/layout/hProcess4"/>
    <dgm:cxn modelId="{13B48846-6FA5-024E-8022-0593FE2C4080}" type="presOf" srcId="{96702345-DFDA-1647-80B6-40E3058240A8}" destId="{198F176D-0288-3944-93DE-3C789EA55E35}" srcOrd="1" destOrd="1" presId="urn:microsoft.com/office/officeart/2005/8/layout/hProcess4"/>
    <dgm:cxn modelId="{02FA4248-7620-724F-87BB-CC78FD0D90C3}" type="presOf" srcId="{E4A99842-9B9B-2B46-8485-FCBF0F41250F}" destId="{80C8407A-3087-9F42-A7EC-F81A6FC9F406}"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420223E9-1484-6D49-B568-FF8C9295D6D4}" type="presOf" srcId="{B45DD5DC-97C3-DE45-8192-C0175C7EC9DE}" destId="{AF6505CF-267F-3E45-B6F3-BA7036ABB4F7}" srcOrd="0" destOrd="0" presId="urn:microsoft.com/office/officeart/2005/8/layout/hProcess4"/>
    <dgm:cxn modelId="{27EC618B-8FE9-2A41-B35F-2A1AD551C3BA}" type="presOf" srcId="{543FA186-8297-E14F-921E-FC450F990E3D}" destId="{21272368-4EBF-7B4A-9965-9A6EF6E6DE86}" srcOrd="1" destOrd="1"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AA31C18D-9A94-5144-8B77-8123FFD74DA5}" type="presOf" srcId="{535F9186-0A73-224A-9E08-894391CF2688}" destId="{961E70B4-4CE0-EC49-99DE-1D5C9F9F9D7C}" srcOrd="0" destOrd="0" presId="urn:microsoft.com/office/officeart/2005/8/layout/hProcess4"/>
    <dgm:cxn modelId="{307B5EB5-0BAB-E24B-9F13-4E16FAFA6DCB}" type="presOf" srcId="{B6E981B7-8FE4-A341-8258-106DC22CD1CE}" destId="{36141795-4C13-D945-B456-B45C0C6D7F95}" srcOrd="0" destOrd="0" presId="urn:microsoft.com/office/officeart/2005/8/layout/hProcess4"/>
    <dgm:cxn modelId="{FF96F35D-3293-F54B-9D61-605BB4F46060}" type="presOf" srcId="{B6E981B7-8FE4-A341-8258-106DC22CD1CE}" destId="{80C8407A-3087-9F42-A7EC-F81A6FC9F406}" srcOrd="1" destOrd="0" presId="urn:microsoft.com/office/officeart/2005/8/layout/hProcess4"/>
    <dgm:cxn modelId="{52A14158-CA8F-E34C-AE72-97C21FFC6ED6}"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CA5990C3-7C72-1745-B395-7FCB8D50BB74}" srcId="{772A7CAF-F731-154C-9D08-04404389A7FA}" destId="{B6E981B7-8FE4-A341-8258-106DC22CD1CE}" srcOrd="0" destOrd="0" parTransId="{0D3401E0-C7CC-E24A-9FD0-FCDDD591AB22}" sibTransId="{9FC0FC7F-312E-E349-9169-35A361F0DA69}"/>
    <dgm:cxn modelId="{C61F7317-552A-3042-844E-024AECF1D5B8}" type="presOf" srcId="{772A7CAF-F731-154C-9D08-04404389A7FA}" destId="{833E1A4D-C856-494C-9310-79D28A7B3343}" srcOrd="0" destOrd="0" presId="urn:microsoft.com/office/officeart/2005/8/layout/hProcess4"/>
    <dgm:cxn modelId="{0D98C9F8-987D-1049-B5E8-1B067C458302}" type="presOf" srcId="{543FA186-8297-E14F-921E-FC450F990E3D}" destId="{5E1494A8-77FB-CC45-AD26-121A0E33EB57}" srcOrd="0" destOrd="1" presId="urn:microsoft.com/office/officeart/2005/8/layout/hProcess4"/>
    <dgm:cxn modelId="{8C4FCCC7-6716-4D4E-A085-EFDCAE43D261}" type="presOf" srcId="{A4AFF6F9-A417-A941-BFE3-ADE813910EFB}" destId="{37E7FABF-9336-9C40-96DB-B62B61DD4613}" srcOrd="0" destOrd="0" presId="urn:microsoft.com/office/officeart/2005/8/layout/hProcess4"/>
    <dgm:cxn modelId="{E23B9734-832D-7344-9991-4AA5C8A3A6E4}" type="presOf" srcId="{61377071-7ED6-E34A-98C6-091717535A26}" destId="{198F176D-0288-3944-93DE-3C789EA55E35}" srcOrd="1" destOrd="0" presId="urn:microsoft.com/office/officeart/2005/8/layout/hProcess4"/>
    <dgm:cxn modelId="{D52F041F-AC77-0642-A4DE-0C044FD20DA6}" type="presOf" srcId="{5409A5A3-5DD3-8746-8672-D50EA6887A73}" destId="{C34A02AC-E43B-E64A-98B7-D7F0F68A5B18}" srcOrd="0" destOrd="0" presId="urn:microsoft.com/office/officeart/2005/8/layout/hProcess4"/>
    <dgm:cxn modelId="{F4C78FC6-0AC9-E748-A321-8E62B50056B5}" type="presOf" srcId="{F66F3F0A-1C15-E74A-9ED8-1C7F6C51F1E3}" destId="{6449CC79-290B-2C4C-8CA9-111520A902CC}"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9564BD15-6CF7-FB4B-983A-2703533FFADF}" type="presOf" srcId="{DD36B169-AE56-0B4E-ABDB-E9EF6B07EF10}" destId="{07E37B07-0AE0-8C49-8179-53C97508ED67}" srcOrd="0" destOrd="0" presId="urn:microsoft.com/office/officeart/2005/8/layout/hProcess4"/>
    <dgm:cxn modelId="{08AB204A-A207-A342-91C5-DA663045BA3C}" type="presOf" srcId="{B62CC6D2-B98E-B54F-BB66-3C8F5723C55B}" destId="{76846BB1-C877-DA42-B78C-85598899D6F0}"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97DDCFA-3FF4-1249-A4E4-A3B80945B811}" type="presOf" srcId="{37A93F40-725B-8043-A708-6A2B9EC3BD3E}" destId="{36141795-4C13-D945-B456-B45C0C6D7F95}" srcOrd="0" destOrd="2"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56783913-8DBE-684E-8856-DE724D4EFF6B}" srcId="{F66F3F0A-1C15-E74A-9ED8-1C7F6C51F1E3}" destId="{B62CC6D2-B98E-B54F-BB66-3C8F5723C55B}" srcOrd="0" destOrd="0" parTransId="{14EE423B-2BB3-C246-89D8-AEA896771908}" sibTransId="{5409A5A3-5DD3-8746-8672-D50EA6887A73}"/>
    <dgm:cxn modelId="{1A7B499A-A5F2-7944-B2F6-247C8903F0A0}" type="presOf" srcId="{E4A99842-9B9B-2B46-8485-FCBF0F41250F}" destId="{36141795-4C13-D945-B456-B45C0C6D7F95}" srcOrd="0" destOrd="1" presId="urn:microsoft.com/office/officeart/2005/8/layout/hProcess4"/>
    <dgm:cxn modelId="{C4C8A201-FCF0-A54F-9D39-13764C76E1F2}" type="presOf" srcId="{CDCF1663-307D-0547-98CD-B8C3B9F1B8D4}" destId="{B4D2EF6E-4EBE-AF40-9923-764B9DA51EAC}"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0459BF39-1CA5-A943-BC2F-F654A7B41BB8}" type="presOf" srcId="{F49B7C8A-B6E9-0C41-986A-7E2BBFCE2626}" destId="{21272368-4EBF-7B4A-9965-9A6EF6E6DE86}" srcOrd="1" destOrd="0" presId="urn:microsoft.com/office/officeart/2005/8/layout/hProcess4"/>
    <dgm:cxn modelId="{1F84BA07-0AAD-4C45-80D6-0DF2DC343B11}" type="presOf" srcId="{61377071-7ED6-E34A-98C6-091717535A26}" destId="{5886DE9C-0FE9-8645-B5F4-7A2FAC18D667}"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3CB2F55-4894-D249-ABD9-A55FAB68A7F3}" type="presOf" srcId="{F49B7C8A-B6E9-0C41-986A-7E2BBFCE2626}" destId="{5E1494A8-77FB-CC45-AD26-121A0E33EB57}" srcOrd="0" destOrd="0" presId="urn:microsoft.com/office/officeart/2005/8/layout/hProcess4"/>
    <dgm:cxn modelId="{E05615C7-836F-9B42-860A-2D85EBCFE2F3}" type="presParOf" srcId="{6449CC79-290B-2C4C-8CA9-111520A902CC}" destId="{621CF70D-0449-C146-98C2-8438753DD60E}" srcOrd="0" destOrd="0" presId="urn:microsoft.com/office/officeart/2005/8/layout/hProcess4"/>
    <dgm:cxn modelId="{7C8B14BB-EA8B-2F4C-A5A8-74142EAADB26}" type="presParOf" srcId="{6449CC79-290B-2C4C-8CA9-111520A902CC}" destId="{C9061972-420F-F645-B6FA-E3EF5FD0FD28}" srcOrd="1" destOrd="0" presId="urn:microsoft.com/office/officeart/2005/8/layout/hProcess4"/>
    <dgm:cxn modelId="{AADEEC74-5360-9145-99DF-6BF5FAAE0BD2}" type="presParOf" srcId="{6449CC79-290B-2C4C-8CA9-111520A902CC}" destId="{56B69327-2698-7043-9660-10512895DAC9}" srcOrd="2" destOrd="0" presId="urn:microsoft.com/office/officeart/2005/8/layout/hProcess4"/>
    <dgm:cxn modelId="{065E418D-F7C4-EE4F-8BB3-E8F693289ECF}" type="presParOf" srcId="{56B69327-2698-7043-9660-10512895DAC9}" destId="{1EA13405-CC13-CC4E-9C2D-3CF3E5B9EDAF}" srcOrd="0" destOrd="0" presId="urn:microsoft.com/office/officeart/2005/8/layout/hProcess4"/>
    <dgm:cxn modelId="{52F860F1-815A-014B-B571-D9FE13B6CDB2}" type="presParOf" srcId="{1EA13405-CC13-CC4E-9C2D-3CF3E5B9EDAF}" destId="{E1C2033E-F292-8B44-AC82-901E0AF85150}" srcOrd="0" destOrd="0" presId="urn:microsoft.com/office/officeart/2005/8/layout/hProcess4"/>
    <dgm:cxn modelId="{AC607E7F-7826-CA41-9D20-AAF809689DC0}" type="presParOf" srcId="{1EA13405-CC13-CC4E-9C2D-3CF3E5B9EDAF}" destId="{5E1494A8-77FB-CC45-AD26-121A0E33EB57}" srcOrd="1" destOrd="0" presId="urn:microsoft.com/office/officeart/2005/8/layout/hProcess4"/>
    <dgm:cxn modelId="{C3DE39FD-CFF4-4744-803C-60DC74DED60A}" type="presParOf" srcId="{1EA13405-CC13-CC4E-9C2D-3CF3E5B9EDAF}" destId="{21272368-4EBF-7B4A-9965-9A6EF6E6DE86}" srcOrd="2" destOrd="0" presId="urn:microsoft.com/office/officeart/2005/8/layout/hProcess4"/>
    <dgm:cxn modelId="{3C0B4288-E73F-4449-B4B0-454DC73171FC}" type="presParOf" srcId="{1EA13405-CC13-CC4E-9C2D-3CF3E5B9EDAF}" destId="{76846BB1-C877-DA42-B78C-85598899D6F0}" srcOrd="3" destOrd="0" presId="urn:microsoft.com/office/officeart/2005/8/layout/hProcess4"/>
    <dgm:cxn modelId="{39F9D317-3202-3B4B-BC16-C16FB6CD13D3}" type="presParOf" srcId="{1EA13405-CC13-CC4E-9C2D-3CF3E5B9EDAF}" destId="{466D5B83-7867-4D4F-89F2-ADF34CF8CF8A}" srcOrd="4" destOrd="0" presId="urn:microsoft.com/office/officeart/2005/8/layout/hProcess4"/>
    <dgm:cxn modelId="{994E465F-B768-BC41-B365-E8221B66A3CA}" type="presParOf" srcId="{56B69327-2698-7043-9660-10512895DAC9}" destId="{C34A02AC-E43B-E64A-98B7-D7F0F68A5B18}" srcOrd="1" destOrd="0" presId="urn:microsoft.com/office/officeart/2005/8/layout/hProcess4"/>
    <dgm:cxn modelId="{A981C66F-2984-A548-B61D-E13BFF9EF731}" type="presParOf" srcId="{56B69327-2698-7043-9660-10512895DAC9}" destId="{4A4558D9-3FD3-ED46-95DE-08209FB6637F}" srcOrd="2" destOrd="0" presId="urn:microsoft.com/office/officeart/2005/8/layout/hProcess4"/>
    <dgm:cxn modelId="{D00CD9FF-D780-A04B-BA52-53A25822333C}" type="presParOf" srcId="{4A4558D9-3FD3-ED46-95DE-08209FB6637F}" destId="{EC1269B5-1B55-6C4D-BF17-66F0155C1BCA}" srcOrd="0" destOrd="0" presId="urn:microsoft.com/office/officeart/2005/8/layout/hProcess4"/>
    <dgm:cxn modelId="{C2C46F9B-FBE7-CA42-A668-93524ED06F30}" type="presParOf" srcId="{4A4558D9-3FD3-ED46-95DE-08209FB6637F}" destId="{36141795-4C13-D945-B456-B45C0C6D7F95}" srcOrd="1" destOrd="0" presId="urn:microsoft.com/office/officeart/2005/8/layout/hProcess4"/>
    <dgm:cxn modelId="{145D6130-48F6-1D49-B689-16A707633A15}" type="presParOf" srcId="{4A4558D9-3FD3-ED46-95DE-08209FB6637F}" destId="{80C8407A-3087-9F42-A7EC-F81A6FC9F406}" srcOrd="2" destOrd="0" presId="urn:microsoft.com/office/officeart/2005/8/layout/hProcess4"/>
    <dgm:cxn modelId="{593DD7E5-EA0D-634D-AAB9-A765D7905B9D}" type="presParOf" srcId="{4A4558D9-3FD3-ED46-95DE-08209FB6637F}" destId="{833E1A4D-C856-494C-9310-79D28A7B3343}" srcOrd="3" destOrd="0" presId="urn:microsoft.com/office/officeart/2005/8/layout/hProcess4"/>
    <dgm:cxn modelId="{B40B9EC5-BA20-764E-8496-F25594C16C76}" type="presParOf" srcId="{4A4558D9-3FD3-ED46-95DE-08209FB6637F}" destId="{3936B297-C5C5-5949-9914-7E911C597C9D}" srcOrd="4" destOrd="0" presId="urn:microsoft.com/office/officeart/2005/8/layout/hProcess4"/>
    <dgm:cxn modelId="{95F08817-175D-824E-A8A4-F6996D230871}" type="presParOf" srcId="{56B69327-2698-7043-9660-10512895DAC9}" destId="{B4D2EF6E-4EBE-AF40-9923-764B9DA51EAC}" srcOrd="3" destOrd="0" presId="urn:microsoft.com/office/officeart/2005/8/layout/hProcess4"/>
    <dgm:cxn modelId="{68882809-98ED-454B-B37C-C73E3C29B283}" type="presParOf" srcId="{56B69327-2698-7043-9660-10512895DAC9}" destId="{810CAA4B-FF78-574A-B030-B748D6FC346C}" srcOrd="4" destOrd="0" presId="urn:microsoft.com/office/officeart/2005/8/layout/hProcess4"/>
    <dgm:cxn modelId="{56ADA100-0808-5741-A14F-3BD43B26A148}" type="presParOf" srcId="{810CAA4B-FF78-574A-B030-B748D6FC346C}" destId="{82B6BBA4-3902-3541-9766-9B7AC1700637}" srcOrd="0" destOrd="0" presId="urn:microsoft.com/office/officeart/2005/8/layout/hProcess4"/>
    <dgm:cxn modelId="{F13E9939-1651-3F42-A9AF-67F39AFBB3E5}" type="presParOf" srcId="{810CAA4B-FF78-574A-B030-B748D6FC346C}" destId="{5886DE9C-0FE9-8645-B5F4-7A2FAC18D667}" srcOrd="1" destOrd="0" presId="urn:microsoft.com/office/officeart/2005/8/layout/hProcess4"/>
    <dgm:cxn modelId="{756D3EB0-526F-D24F-9F6B-63444791E886}" type="presParOf" srcId="{810CAA4B-FF78-574A-B030-B748D6FC346C}" destId="{198F176D-0288-3944-93DE-3C789EA55E35}" srcOrd="2" destOrd="0" presId="urn:microsoft.com/office/officeart/2005/8/layout/hProcess4"/>
    <dgm:cxn modelId="{1C8216C9-DA04-0540-92E7-C21C0657A7E2}" type="presParOf" srcId="{810CAA4B-FF78-574A-B030-B748D6FC346C}" destId="{37E7FABF-9336-9C40-96DB-B62B61DD4613}" srcOrd="3" destOrd="0" presId="urn:microsoft.com/office/officeart/2005/8/layout/hProcess4"/>
    <dgm:cxn modelId="{1058CFD1-111A-4A49-AB09-AAC4CF60F7BD}" type="presParOf" srcId="{810CAA4B-FF78-574A-B030-B748D6FC346C}" destId="{98921006-062B-D04B-8061-CB7171C8FB23}" srcOrd="4" destOrd="0" presId="urn:microsoft.com/office/officeart/2005/8/layout/hProcess4"/>
    <dgm:cxn modelId="{F9DB3CEB-6996-9E49-9C4C-14BC43FAB0B9}" type="presParOf" srcId="{56B69327-2698-7043-9660-10512895DAC9}" destId="{07E37B07-0AE0-8C49-8179-53C97508ED67}" srcOrd="5" destOrd="0" presId="urn:microsoft.com/office/officeart/2005/8/layout/hProcess4"/>
    <dgm:cxn modelId="{98310F2A-85EC-2F42-AF48-813056FD63C6}" type="presParOf" srcId="{56B69327-2698-7043-9660-10512895DAC9}" destId="{89C609CB-DB52-9140-9A83-E83B0C63256E}" srcOrd="6" destOrd="0" presId="urn:microsoft.com/office/officeart/2005/8/layout/hProcess4"/>
    <dgm:cxn modelId="{F2B9DBFC-FFEA-734F-8FCA-B2D8E833783B}" type="presParOf" srcId="{89C609CB-DB52-9140-9A83-E83B0C63256E}" destId="{DA87C07A-8414-4B40-B693-21907C362F41}" srcOrd="0" destOrd="0" presId="urn:microsoft.com/office/officeart/2005/8/layout/hProcess4"/>
    <dgm:cxn modelId="{B7507636-985B-AD40-A43C-A74385FCAEA5}" type="presParOf" srcId="{89C609CB-DB52-9140-9A83-E83B0C63256E}" destId="{B0DDEC13-ACE4-4742-AF15-9777191C54CE}" srcOrd="1" destOrd="0" presId="urn:microsoft.com/office/officeart/2005/8/layout/hProcess4"/>
    <dgm:cxn modelId="{C5998EE9-BE03-3348-BC42-5573BFCB5DB9}" type="presParOf" srcId="{89C609CB-DB52-9140-9A83-E83B0C63256E}" destId="{C57FC684-C526-084E-899D-267C4BEFD848}" srcOrd="2" destOrd="0" presId="urn:microsoft.com/office/officeart/2005/8/layout/hProcess4"/>
    <dgm:cxn modelId="{95BDFB6D-5B51-1246-8DA4-4BEAFD1CE222}" type="presParOf" srcId="{89C609CB-DB52-9140-9A83-E83B0C63256E}" destId="{961E70B4-4CE0-EC49-99DE-1D5C9F9F9D7C}" srcOrd="3" destOrd="0" presId="urn:microsoft.com/office/officeart/2005/8/layout/hProcess4"/>
    <dgm:cxn modelId="{B5D5F653-A7FA-F34B-9F41-0FA445E81C57}" type="presParOf" srcId="{89C609CB-DB52-9140-9A83-E83B0C63256E}" destId="{E1F525B9-4FC2-8A45-885E-506324430CE6}" srcOrd="4" destOrd="0" presId="urn:microsoft.com/office/officeart/2005/8/layout/hProcess4"/>
    <dgm:cxn modelId="{689C36A8-4F94-6043-8A7B-246CAD311EA5}" type="presParOf" srcId="{56B69327-2698-7043-9660-10512895DAC9}" destId="{1924B303-8A8F-D04A-9B5A-F833EB6F6268}" srcOrd="7" destOrd="0" presId="urn:microsoft.com/office/officeart/2005/8/layout/hProcess4"/>
    <dgm:cxn modelId="{BBB6903F-A822-4E46-84F3-983AFEB1E535}" type="presParOf" srcId="{56B69327-2698-7043-9660-10512895DAC9}" destId="{080E139D-8A22-1E4D-9EAC-669F10EF0CFC}" srcOrd="8" destOrd="0" presId="urn:microsoft.com/office/officeart/2005/8/layout/hProcess4"/>
    <dgm:cxn modelId="{0EC19548-C023-684E-8295-8A7DFB3B7934}" type="presParOf" srcId="{080E139D-8A22-1E4D-9EAC-669F10EF0CFC}" destId="{0FDC13F9-A5ED-7E49-A88B-BDBC1340BE81}" srcOrd="0" destOrd="0" presId="urn:microsoft.com/office/officeart/2005/8/layout/hProcess4"/>
    <dgm:cxn modelId="{3FD23BB8-C720-7942-AD16-83E11ECE06DB}" type="presParOf" srcId="{080E139D-8A22-1E4D-9EAC-669F10EF0CFC}" destId="{EC4E25C6-C3D7-4B4B-8BC5-92A960D631E0}" srcOrd="1" destOrd="0" presId="urn:microsoft.com/office/officeart/2005/8/layout/hProcess4"/>
    <dgm:cxn modelId="{41B10C32-96EE-7948-8F60-F8C47F8BD520}" type="presParOf" srcId="{080E139D-8A22-1E4D-9EAC-669F10EF0CFC}" destId="{54263D70-AF5F-4F48-A0C6-145BE4674821}" srcOrd="2" destOrd="0" presId="urn:microsoft.com/office/officeart/2005/8/layout/hProcess4"/>
    <dgm:cxn modelId="{D958DDC9-A11C-D346-89AA-F54E9C683D7B}" type="presParOf" srcId="{080E139D-8A22-1E4D-9EAC-669F10EF0CFC}" destId="{AF6505CF-267F-3E45-B6F3-BA7036ABB4F7}" srcOrd="3" destOrd="0" presId="urn:microsoft.com/office/officeart/2005/8/layout/hProcess4"/>
    <dgm:cxn modelId="{811036E2-E99E-9541-A475-3AA57A597453}"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a:solidFill>
          <a:srgbClr val="FFFFFF"/>
        </a:solidFill>
        <a:ln>
          <a:solidFill>
            <a:srgbClr val="FFFFFF"/>
          </a:solidFill>
        </a:ln>
      </dgm:spPr>
      <dgm:t>
        <a:bodyPr/>
        <a:lstStyle/>
        <a:p>
          <a:endParaRPr lang="en-US">
            <a:solidFill>
              <a:srgbClr val="FFFFFF"/>
            </a:solidFill>
          </a:endParaRPr>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a:solidFill>
          <a:srgbClr val="FFFFFF"/>
        </a:solidFill>
        <a:ln>
          <a:solidFill>
            <a:srgbClr val="FFFFFF"/>
          </a:solidFill>
        </a:ln>
      </dgm:spPr>
      <dgm:t>
        <a:bodyPr/>
        <a:lstStyle/>
        <a:p>
          <a:r>
            <a:rPr lang="en-US" dirty="0" smtClean="0">
              <a:solidFill>
                <a:srgbClr val="FFFFFF"/>
              </a:solidFill>
            </a:rPr>
            <a:t>Clean Data</a:t>
          </a:r>
          <a:endParaRPr lang="en-US" dirty="0">
            <a:solidFill>
              <a:srgbClr val="FFFFFF"/>
            </a:solidFill>
          </a:endParaRPr>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a:solidFill>
          <a:srgbClr val="FFFFFF"/>
        </a:solidFill>
        <a:ln>
          <a:solidFill>
            <a:srgbClr val="FFFFFF"/>
          </a:solidFill>
        </a:ln>
      </dgm:spPr>
      <dgm:t>
        <a:bodyPr/>
        <a:lstStyle/>
        <a:p>
          <a:r>
            <a:rPr lang="en-US" dirty="0" smtClean="0">
              <a:solidFill>
                <a:srgbClr val="FFFFFF"/>
              </a:solidFill>
            </a:rPr>
            <a:t>What flaws exist in the data?</a:t>
          </a:r>
          <a:endParaRPr lang="en-US" dirty="0">
            <a:solidFill>
              <a:srgbClr val="FFFFFF"/>
            </a:solidFill>
          </a:endParaRPr>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a:solidFill>
          <a:srgbClr val="FFFFFF"/>
        </a:solidFill>
        <a:ln>
          <a:solidFill>
            <a:srgbClr val="FFFFFF"/>
          </a:solidFill>
        </a:ln>
      </dgm:spPr>
      <dgm:t>
        <a:bodyPr/>
        <a:lstStyle/>
        <a:p>
          <a:r>
            <a:rPr lang="en-US" dirty="0" smtClean="0">
              <a:solidFill>
                <a:srgbClr val="FFFFFF"/>
              </a:solidFill>
            </a:rPr>
            <a:t>Check and address the four Cs</a:t>
          </a:r>
          <a:endParaRPr lang="en-US" dirty="0">
            <a:solidFill>
              <a:srgbClr val="FFFFFF"/>
            </a:solidFill>
          </a:endParaRPr>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694D70AB-7169-8C4B-BC65-2195EC292A5B}" srcId="{F66F3F0A-1C15-E74A-9ED8-1C7F6C51F1E3}" destId="{535F9186-0A73-224A-9E08-894391CF2688}" srcOrd="3" destOrd="0" parTransId="{D02C344E-08DE-544A-AA08-F134DDCC9689}" sibTransId="{9B9D8594-1AC0-A941-BC04-F6341B2AA92A}"/>
    <dgm:cxn modelId="{C4CF3684-E587-A944-944D-AA1EC36E6CFF}" type="presOf" srcId="{535F9186-0A73-224A-9E08-894391CF2688}" destId="{961E70B4-4CE0-EC49-99DE-1D5C9F9F9D7C}"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0A671EA9-DE31-7B45-9DBA-38BF8EF23378}" type="presOf" srcId="{543FA186-8297-E14F-921E-FC450F990E3D}" destId="{5E1494A8-77FB-CC45-AD26-121A0E33EB57}" srcOrd="0"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E009AFDD-C32E-674A-870A-F26251A54B5B}" srcId="{772A7CAF-F731-154C-9D08-04404389A7FA}" destId="{37A93F40-725B-8043-A708-6A2B9EC3BD3E}" srcOrd="2" destOrd="0" parTransId="{6989BF73-1C5E-D74A-81AD-E317113B4B56}" sibTransId="{3E40A5EE-8456-BA4B-800B-65DB31F2CE21}"/>
    <dgm:cxn modelId="{A0C1A747-87B0-E644-80FA-8C2E036457AB}" type="presOf" srcId="{96702345-DFDA-1647-80B6-40E3058240A8}" destId="{198F176D-0288-3944-93DE-3C789EA55E35}"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CA5990C3-7C72-1745-B395-7FCB8D50BB74}" srcId="{772A7CAF-F731-154C-9D08-04404389A7FA}" destId="{B6E981B7-8FE4-A341-8258-106DC22CD1CE}" srcOrd="0" destOrd="0" parTransId="{0D3401E0-C7CC-E24A-9FD0-FCDDD591AB22}" sibTransId="{9FC0FC7F-312E-E349-9169-35A361F0DA69}"/>
    <dgm:cxn modelId="{8A98AA10-EBAD-354F-BF00-9AFEFC34E95B}" type="presOf" srcId="{37A93F40-725B-8043-A708-6A2B9EC3BD3E}" destId="{80C8407A-3087-9F42-A7EC-F81A6FC9F406}" srcOrd="1" destOrd="2" presId="urn:microsoft.com/office/officeart/2005/8/layout/hProcess4"/>
    <dgm:cxn modelId="{3BAB415B-908B-EE48-AE48-2BE5ED042017}" type="presOf" srcId="{B6E981B7-8FE4-A341-8258-106DC22CD1CE}" destId="{80C8407A-3087-9F42-A7EC-F81A6FC9F406}" srcOrd="1" destOrd="0" presId="urn:microsoft.com/office/officeart/2005/8/layout/hProcess4"/>
    <dgm:cxn modelId="{E123F68A-443D-2745-85B3-E7336DE23D35}" type="presOf" srcId="{5409A5A3-5DD3-8746-8672-D50EA6887A73}" destId="{C34A02AC-E43B-E64A-98B7-D7F0F68A5B18}" srcOrd="0" destOrd="0" presId="urn:microsoft.com/office/officeart/2005/8/layout/hProcess4"/>
    <dgm:cxn modelId="{94509875-0C81-0C47-B571-37F378A777ED}" type="presOf" srcId="{37A93F40-725B-8043-A708-6A2B9EC3BD3E}" destId="{36141795-4C13-D945-B456-B45C0C6D7F95}" srcOrd="0" destOrd="2" presId="urn:microsoft.com/office/officeart/2005/8/layout/hProcess4"/>
    <dgm:cxn modelId="{DC945CD4-43F3-4B44-84F7-12C3AEA34FB2}" type="presOf" srcId="{A4AFF6F9-A417-A941-BFE3-ADE813910EFB}" destId="{37E7FABF-9336-9C40-96DB-B62B61DD4613}" srcOrd="0" destOrd="0" presId="urn:microsoft.com/office/officeart/2005/8/layout/hProcess4"/>
    <dgm:cxn modelId="{8F2E3807-8CE2-6D4D-8FF9-FAB87FABF2FA}" type="presOf" srcId="{96702345-DFDA-1647-80B6-40E3058240A8}" destId="{5886DE9C-0FE9-8645-B5F4-7A2FAC18D667}" srcOrd="0" destOrd="1" presId="urn:microsoft.com/office/officeart/2005/8/layout/hProcess4"/>
    <dgm:cxn modelId="{CDB1367B-19ED-3B46-A9D1-F7C846F69058}" type="presOf" srcId="{772A7CAF-F731-154C-9D08-04404389A7FA}" destId="{833E1A4D-C856-494C-9310-79D28A7B3343}" srcOrd="0" destOrd="0" presId="urn:microsoft.com/office/officeart/2005/8/layout/hProcess4"/>
    <dgm:cxn modelId="{796086CB-024D-C644-9BCE-D95C3C752DD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14451E92-E9F4-2B44-878D-11F69E57B61C}" type="presOf" srcId="{9B9D8594-1AC0-A941-BC04-F6341B2AA92A}" destId="{1924B303-8A8F-D04A-9B5A-F833EB6F6268}" srcOrd="0" destOrd="0" presId="urn:microsoft.com/office/officeart/2005/8/layout/hProcess4"/>
    <dgm:cxn modelId="{CE32B09D-F334-8646-AB3F-954C92F43FB8}" type="presOf" srcId="{DD36B169-AE56-0B4E-ABDB-E9EF6B07EF10}" destId="{07E37B07-0AE0-8C49-8179-53C97508ED67}" srcOrd="0" destOrd="0" presId="urn:microsoft.com/office/officeart/2005/8/layout/hProcess4"/>
    <dgm:cxn modelId="{EED5D98F-0FA9-3044-86EF-E57FABFBEA83}" type="presOf" srcId="{B6E981B7-8FE4-A341-8258-106DC22CD1CE}" destId="{36141795-4C13-D945-B456-B45C0C6D7F95}" srcOrd="0" destOrd="0" presId="urn:microsoft.com/office/officeart/2005/8/layout/hProcess4"/>
    <dgm:cxn modelId="{A69742C3-4493-9E40-88AD-6AAC210AC035}" type="presOf" srcId="{543FA186-8297-E14F-921E-FC450F990E3D}" destId="{21272368-4EBF-7B4A-9965-9A6EF6E6DE86}" srcOrd="1" destOrd="1" presId="urn:microsoft.com/office/officeart/2005/8/layout/hProcess4"/>
    <dgm:cxn modelId="{55C6E57E-E7FA-1A4E-AAAE-550505AF2C02}" type="presOf" srcId="{F49B7C8A-B6E9-0C41-986A-7E2BBFCE2626}" destId="{21272368-4EBF-7B4A-9965-9A6EF6E6DE86}"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957F975-CB54-4541-B9DA-EAF66B415C59}" type="presOf" srcId="{61377071-7ED6-E34A-98C6-091717535A26}" destId="{5886DE9C-0FE9-8645-B5F4-7A2FAC18D667}" srcOrd="0" destOrd="0" presId="urn:microsoft.com/office/officeart/2005/8/layout/hProcess4"/>
    <dgm:cxn modelId="{5E3BFA15-5697-B646-B0AB-7721EA338B95}" type="presOf" srcId="{CDCF1663-307D-0547-98CD-B8C3B9F1B8D4}" destId="{B4D2EF6E-4EBE-AF40-9923-764B9DA51EAC}" srcOrd="0" destOrd="0" presId="urn:microsoft.com/office/officeart/2005/8/layout/hProcess4"/>
    <dgm:cxn modelId="{A42BA5AC-08A2-F646-A563-3CBF6E7499E7}" type="presOf" srcId="{F66F3F0A-1C15-E74A-9ED8-1C7F6C51F1E3}" destId="{6449CC79-290B-2C4C-8CA9-111520A902CC}" srcOrd="0" destOrd="0" presId="urn:microsoft.com/office/officeart/2005/8/layout/hProcess4"/>
    <dgm:cxn modelId="{60AD0846-BBEC-9B4E-9B8D-E273F007C306}" type="presOf" srcId="{61377071-7ED6-E34A-98C6-091717535A26}" destId="{198F176D-0288-3944-93DE-3C789EA55E35}"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56783913-8DBE-684E-8856-DE724D4EFF6B}" srcId="{F66F3F0A-1C15-E74A-9ED8-1C7F6C51F1E3}" destId="{B62CC6D2-B98E-B54F-BB66-3C8F5723C55B}" srcOrd="0" destOrd="0" parTransId="{14EE423B-2BB3-C246-89D8-AEA896771908}" sibTransId="{5409A5A3-5DD3-8746-8672-D50EA6887A73}"/>
    <dgm:cxn modelId="{FEE64BC9-C8FC-A146-863D-06FAE4FF21A9}" srcId="{B62CC6D2-B98E-B54F-BB66-3C8F5723C55B}" destId="{F49B7C8A-B6E9-0C41-986A-7E2BBFCE2626}" srcOrd="0" destOrd="0" parTransId="{C60332B2-008D-FA45-BD91-DDC8B8AC5BEC}" sibTransId="{7C3ADDFE-F3E3-1B47-A608-9A4B4C543456}"/>
    <dgm:cxn modelId="{F01202CB-ECE4-7748-B7E7-D2C03B260217}" type="presOf" srcId="{F49B7C8A-B6E9-0C41-986A-7E2BBFCE2626}" destId="{5E1494A8-77FB-CC45-AD26-121A0E33EB57}" srcOrd="0" destOrd="0" presId="urn:microsoft.com/office/officeart/2005/8/layout/hProcess4"/>
    <dgm:cxn modelId="{33B76A26-0AF3-854C-A88E-6ED73EC2A9C5}"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B364905-0837-BF49-9A4D-5BD8CA3D6332}" type="presOf" srcId="{B62CC6D2-B98E-B54F-BB66-3C8F5723C55B}" destId="{76846BB1-C877-DA42-B78C-85598899D6F0}" srcOrd="0" destOrd="0" presId="urn:microsoft.com/office/officeart/2005/8/layout/hProcess4"/>
    <dgm:cxn modelId="{8BC8509A-D3D3-E048-978E-8EE451BF1F19}" type="presOf" srcId="{E4A99842-9B9B-2B46-8485-FCBF0F41250F}" destId="{80C8407A-3087-9F42-A7EC-F81A6FC9F406}" srcOrd="1" destOrd="1" presId="urn:microsoft.com/office/officeart/2005/8/layout/hProcess4"/>
    <dgm:cxn modelId="{91BA6D43-AC73-9D45-8E02-EB040A9BCDD4}" type="presParOf" srcId="{6449CC79-290B-2C4C-8CA9-111520A902CC}" destId="{621CF70D-0449-C146-98C2-8438753DD60E}" srcOrd="0" destOrd="0" presId="urn:microsoft.com/office/officeart/2005/8/layout/hProcess4"/>
    <dgm:cxn modelId="{3B004A98-88EC-8D46-9C86-9CC446D06794}" type="presParOf" srcId="{6449CC79-290B-2C4C-8CA9-111520A902CC}" destId="{C9061972-420F-F645-B6FA-E3EF5FD0FD28}" srcOrd="1" destOrd="0" presId="urn:microsoft.com/office/officeart/2005/8/layout/hProcess4"/>
    <dgm:cxn modelId="{BCD10033-672C-F147-A639-45176779CC86}" type="presParOf" srcId="{6449CC79-290B-2C4C-8CA9-111520A902CC}" destId="{56B69327-2698-7043-9660-10512895DAC9}" srcOrd="2" destOrd="0" presId="urn:microsoft.com/office/officeart/2005/8/layout/hProcess4"/>
    <dgm:cxn modelId="{5E3D1F0B-9E53-3A4A-B3D7-FE73B794ADF2}" type="presParOf" srcId="{56B69327-2698-7043-9660-10512895DAC9}" destId="{1EA13405-CC13-CC4E-9C2D-3CF3E5B9EDAF}" srcOrd="0" destOrd="0" presId="urn:microsoft.com/office/officeart/2005/8/layout/hProcess4"/>
    <dgm:cxn modelId="{C5D84E27-722C-D64A-9DF5-DB25AA4A755A}" type="presParOf" srcId="{1EA13405-CC13-CC4E-9C2D-3CF3E5B9EDAF}" destId="{E1C2033E-F292-8B44-AC82-901E0AF85150}" srcOrd="0" destOrd="0" presId="urn:microsoft.com/office/officeart/2005/8/layout/hProcess4"/>
    <dgm:cxn modelId="{0655231E-7F72-4F43-8628-12E8F413897C}" type="presParOf" srcId="{1EA13405-CC13-CC4E-9C2D-3CF3E5B9EDAF}" destId="{5E1494A8-77FB-CC45-AD26-121A0E33EB57}" srcOrd="1" destOrd="0" presId="urn:microsoft.com/office/officeart/2005/8/layout/hProcess4"/>
    <dgm:cxn modelId="{DB61F570-B9C6-F441-A9D8-17CB6D68BB99}" type="presParOf" srcId="{1EA13405-CC13-CC4E-9C2D-3CF3E5B9EDAF}" destId="{21272368-4EBF-7B4A-9965-9A6EF6E6DE86}" srcOrd="2" destOrd="0" presId="urn:microsoft.com/office/officeart/2005/8/layout/hProcess4"/>
    <dgm:cxn modelId="{99CDFA9E-6FA0-3848-BE8A-FE51A901CC3E}" type="presParOf" srcId="{1EA13405-CC13-CC4E-9C2D-3CF3E5B9EDAF}" destId="{76846BB1-C877-DA42-B78C-85598899D6F0}" srcOrd="3" destOrd="0" presId="urn:microsoft.com/office/officeart/2005/8/layout/hProcess4"/>
    <dgm:cxn modelId="{4AEC46EC-0930-5A4B-A21D-219AF0C244ED}" type="presParOf" srcId="{1EA13405-CC13-CC4E-9C2D-3CF3E5B9EDAF}" destId="{466D5B83-7867-4D4F-89F2-ADF34CF8CF8A}" srcOrd="4" destOrd="0" presId="urn:microsoft.com/office/officeart/2005/8/layout/hProcess4"/>
    <dgm:cxn modelId="{1B025432-97D5-F14B-BC60-06B127C487B4}" type="presParOf" srcId="{56B69327-2698-7043-9660-10512895DAC9}" destId="{C34A02AC-E43B-E64A-98B7-D7F0F68A5B18}" srcOrd="1" destOrd="0" presId="urn:microsoft.com/office/officeart/2005/8/layout/hProcess4"/>
    <dgm:cxn modelId="{88A61C29-435E-C44A-9A39-228F974C53C4}" type="presParOf" srcId="{56B69327-2698-7043-9660-10512895DAC9}" destId="{4A4558D9-3FD3-ED46-95DE-08209FB6637F}" srcOrd="2" destOrd="0" presId="urn:microsoft.com/office/officeart/2005/8/layout/hProcess4"/>
    <dgm:cxn modelId="{B084902B-A91A-7047-871D-7EB09F809F17}" type="presParOf" srcId="{4A4558D9-3FD3-ED46-95DE-08209FB6637F}" destId="{EC1269B5-1B55-6C4D-BF17-66F0155C1BCA}" srcOrd="0" destOrd="0" presId="urn:microsoft.com/office/officeart/2005/8/layout/hProcess4"/>
    <dgm:cxn modelId="{B663CF3F-9AF3-5D4A-983C-C7CEFCFE12DF}" type="presParOf" srcId="{4A4558D9-3FD3-ED46-95DE-08209FB6637F}" destId="{36141795-4C13-D945-B456-B45C0C6D7F95}" srcOrd="1" destOrd="0" presId="urn:microsoft.com/office/officeart/2005/8/layout/hProcess4"/>
    <dgm:cxn modelId="{00837202-40C9-314C-BD5B-081A6EA64912}" type="presParOf" srcId="{4A4558D9-3FD3-ED46-95DE-08209FB6637F}" destId="{80C8407A-3087-9F42-A7EC-F81A6FC9F406}" srcOrd="2" destOrd="0" presId="urn:microsoft.com/office/officeart/2005/8/layout/hProcess4"/>
    <dgm:cxn modelId="{63D817E3-0934-A543-B7D3-D181FC88AD01}" type="presParOf" srcId="{4A4558D9-3FD3-ED46-95DE-08209FB6637F}" destId="{833E1A4D-C856-494C-9310-79D28A7B3343}" srcOrd="3" destOrd="0" presId="urn:microsoft.com/office/officeart/2005/8/layout/hProcess4"/>
    <dgm:cxn modelId="{06391E2A-1F89-2644-882D-F1E93CABE648}" type="presParOf" srcId="{4A4558D9-3FD3-ED46-95DE-08209FB6637F}" destId="{3936B297-C5C5-5949-9914-7E911C597C9D}" srcOrd="4" destOrd="0" presId="urn:microsoft.com/office/officeart/2005/8/layout/hProcess4"/>
    <dgm:cxn modelId="{CEDAEFD7-F2E1-6446-A947-166192439928}" type="presParOf" srcId="{56B69327-2698-7043-9660-10512895DAC9}" destId="{B4D2EF6E-4EBE-AF40-9923-764B9DA51EAC}" srcOrd="3" destOrd="0" presId="urn:microsoft.com/office/officeart/2005/8/layout/hProcess4"/>
    <dgm:cxn modelId="{3F97F514-E950-864B-86A2-EDF89A8E824F}" type="presParOf" srcId="{56B69327-2698-7043-9660-10512895DAC9}" destId="{810CAA4B-FF78-574A-B030-B748D6FC346C}" srcOrd="4" destOrd="0" presId="urn:microsoft.com/office/officeart/2005/8/layout/hProcess4"/>
    <dgm:cxn modelId="{417955D3-C0BF-DF43-A8AA-CDCE942C469B}" type="presParOf" srcId="{810CAA4B-FF78-574A-B030-B748D6FC346C}" destId="{82B6BBA4-3902-3541-9766-9B7AC1700637}" srcOrd="0" destOrd="0" presId="urn:microsoft.com/office/officeart/2005/8/layout/hProcess4"/>
    <dgm:cxn modelId="{0DFCA06B-58EF-EC4C-8735-4942D7BACE8A}" type="presParOf" srcId="{810CAA4B-FF78-574A-B030-B748D6FC346C}" destId="{5886DE9C-0FE9-8645-B5F4-7A2FAC18D667}" srcOrd="1" destOrd="0" presId="urn:microsoft.com/office/officeart/2005/8/layout/hProcess4"/>
    <dgm:cxn modelId="{A36DFC16-A107-0A48-8A22-93B7A3A96C5B}" type="presParOf" srcId="{810CAA4B-FF78-574A-B030-B748D6FC346C}" destId="{198F176D-0288-3944-93DE-3C789EA55E35}" srcOrd="2" destOrd="0" presId="urn:microsoft.com/office/officeart/2005/8/layout/hProcess4"/>
    <dgm:cxn modelId="{33384F03-110E-D040-84AD-23B96BE3DAF2}" type="presParOf" srcId="{810CAA4B-FF78-574A-B030-B748D6FC346C}" destId="{37E7FABF-9336-9C40-96DB-B62B61DD4613}" srcOrd="3" destOrd="0" presId="urn:microsoft.com/office/officeart/2005/8/layout/hProcess4"/>
    <dgm:cxn modelId="{DFED69A8-4279-9948-AECF-36683A9A5302}" type="presParOf" srcId="{810CAA4B-FF78-574A-B030-B748D6FC346C}" destId="{98921006-062B-D04B-8061-CB7171C8FB23}" srcOrd="4" destOrd="0" presId="urn:microsoft.com/office/officeart/2005/8/layout/hProcess4"/>
    <dgm:cxn modelId="{79EFC1F7-83CB-4D43-B987-4293CE28325D}" type="presParOf" srcId="{56B69327-2698-7043-9660-10512895DAC9}" destId="{07E37B07-0AE0-8C49-8179-53C97508ED67}" srcOrd="5" destOrd="0" presId="urn:microsoft.com/office/officeart/2005/8/layout/hProcess4"/>
    <dgm:cxn modelId="{B390A74B-93E4-9E44-93CF-3871AF92ED61}" type="presParOf" srcId="{56B69327-2698-7043-9660-10512895DAC9}" destId="{89C609CB-DB52-9140-9A83-E83B0C63256E}" srcOrd="6" destOrd="0" presId="urn:microsoft.com/office/officeart/2005/8/layout/hProcess4"/>
    <dgm:cxn modelId="{6A966FF3-64DE-7244-8642-003A477C130E}" type="presParOf" srcId="{89C609CB-DB52-9140-9A83-E83B0C63256E}" destId="{DA87C07A-8414-4B40-B693-21907C362F41}" srcOrd="0" destOrd="0" presId="urn:microsoft.com/office/officeart/2005/8/layout/hProcess4"/>
    <dgm:cxn modelId="{C17F2637-7B6D-8046-90B3-5C7F6F92F52A}" type="presParOf" srcId="{89C609CB-DB52-9140-9A83-E83B0C63256E}" destId="{B0DDEC13-ACE4-4742-AF15-9777191C54CE}" srcOrd="1" destOrd="0" presId="urn:microsoft.com/office/officeart/2005/8/layout/hProcess4"/>
    <dgm:cxn modelId="{2A296BA5-3D67-C646-A229-3AB6E39EEFC2}" type="presParOf" srcId="{89C609CB-DB52-9140-9A83-E83B0C63256E}" destId="{C57FC684-C526-084E-899D-267C4BEFD848}" srcOrd="2" destOrd="0" presId="urn:microsoft.com/office/officeart/2005/8/layout/hProcess4"/>
    <dgm:cxn modelId="{36C932D5-9133-5541-A39A-7F76D7DB9E4D}" type="presParOf" srcId="{89C609CB-DB52-9140-9A83-E83B0C63256E}" destId="{961E70B4-4CE0-EC49-99DE-1D5C9F9F9D7C}" srcOrd="3" destOrd="0" presId="urn:microsoft.com/office/officeart/2005/8/layout/hProcess4"/>
    <dgm:cxn modelId="{81708067-BDE9-F94C-9B97-15B085457ADC}" type="presParOf" srcId="{89C609CB-DB52-9140-9A83-E83B0C63256E}" destId="{E1F525B9-4FC2-8A45-885E-506324430CE6}" srcOrd="4" destOrd="0" presId="urn:microsoft.com/office/officeart/2005/8/layout/hProcess4"/>
    <dgm:cxn modelId="{ED956600-03D5-5947-88CE-1E56DD86B234}" type="presParOf" srcId="{56B69327-2698-7043-9660-10512895DAC9}" destId="{1924B303-8A8F-D04A-9B5A-F833EB6F6268}" srcOrd="7" destOrd="0" presId="urn:microsoft.com/office/officeart/2005/8/layout/hProcess4"/>
    <dgm:cxn modelId="{31C3AE7A-7FF7-FD4B-BC68-FD9188DC113D}" type="presParOf" srcId="{56B69327-2698-7043-9660-10512895DAC9}" destId="{080E139D-8A22-1E4D-9EAC-669F10EF0CFC}" srcOrd="8" destOrd="0" presId="urn:microsoft.com/office/officeart/2005/8/layout/hProcess4"/>
    <dgm:cxn modelId="{236A573B-867C-A943-B03D-949436125138}" type="presParOf" srcId="{080E139D-8A22-1E4D-9EAC-669F10EF0CFC}" destId="{0FDC13F9-A5ED-7E49-A88B-BDBC1340BE81}" srcOrd="0" destOrd="0" presId="urn:microsoft.com/office/officeart/2005/8/layout/hProcess4"/>
    <dgm:cxn modelId="{C4E06173-A8CB-8A4B-86B4-3C27DB10531B}" type="presParOf" srcId="{080E139D-8A22-1E4D-9EAC-669F10EF0CFC}" destId="{EC4E25C6-C3D7-4B4B-8BC5-92A960D631E0}" srcOrd="1" destOrd="0" presId="urn:microsoft.com/office/officeart/2005/8/layout/hProcess4"/>
    <dgm:cxn modelId="{6C12B9BB-6306-F04C-8B38-A5B1543F3CB2}" type="presParOf" srcId="{080E139D-8A22-1E4D-9EAC-669F10EF0CFC}" destId="{54263D70-AF5F-4F48-A0C6-145BE4674821}" srcOrd="2" destOrd="0" presId="urn:microsoft.com/office/officeart/2005/8/layout/hProcess4"/>
    <dgm:cxn modelId="{77B501F3-0C03-CC4D-A475-80C32A19C073}" type="presParOf" srcId="{080E139D-8A22-1E4D-9EAC-669F10EF0CFC}" destId="{AF6505CF-267F-3E45-B6F3-BA7036ABB4F7}" srcOrd="3" destOrd="0" presId="urn:microsoft.com/office/officeart/2005/8/layout/hProcess4"/>
    <dgm:cxn modelId="{3361C291-82F4-E048-AC26-F726E658C1D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00E21854-9FA7-7A49-828E-C8BD2A642B9B}" type="presOf" srcId="{CDCF1663-307D-0547-98CD-B8C3B9F1B8D4}" destId="{B4D2EF6E-4EBE-AF40-9923-764B9DA51EAC}" srcOrd="0" destOrd="0" presId="urn:microsoft.com/office/officeart/2005/8/layout/hProcess4"/>
    <dgm:cxn modelId="{CA09E192-17EC-9640-BCCE-920035E8E6E0}" type="presOf" srcId="{37A93F40-725B-8043-A708-6A2B9EC3BD3E}" destId="{36141795-4C13-D945-B456-B45C0C6D7F95}"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D061F954-2C2A-3A41-9B12-F65662E443D0}"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4EF55624-2BFE-FC47-91AE-D30D6BA73399}" type="presOf" srcId="{61377071-7ED6-E34A-98C6-091717535A26}" destId="{5886DE9C-0FE9-8645-B5F4-7A2FAC18D667}" srcOrd="0"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08E12DD3-E80E-D04D-BAFE-B4F2E2A684CC}" type="presOf" srcId="{DD36B169-AE56-0B4E-ABDB-E9EF6B07EF10}" destId="{07E37B07-0AE0-8C49-8179-53C97508ED67}" srcOrd="0" destOrd="0" presId="urn:microsoft.com/office/officeart/2005/8/layout/hProcess4"/>
    <dgm:cxn modelId="{0E9BC8B4-5D46-2E4F-A2EB-5F2DD98AA42C}" type="presOf" srcId="{772A7CAF-F731-154C-9D08-04404389A7FA}" destId="{833E1A4D-C856-494C-9310-79D28A7B3343}" srcOrd="0" destOrd="0" presId="urn:microsoft.com/office/officeart/2005/8/layout/hProcess4"/>
    <dgm:cxn modelId="{E1074734-782E-B442-8E0D-2D96473220DD}" type="presOf" srcId="{9B9D8594-1AC0-A941-BC04-F6341B2AA92A}" destId="{1924B303-8A8F-D04A-9B5A-F833EB6F6268}" srcOrd="0" destOrd="0" presId="urn:microsoft.com/office/officeart/2005/8/layout/hProcess4"/>
    <dgm:cxn modelId="{2C83E5B1-CA29-5742-8004-ECFAFC37188A}" type="presOf" srcId="{F66F3F0A-1C15-E74A-9ED8-1C7F6C51F1E3}" destId="{6449CC79-290B-2C4C-8CA9-111520A902CC}" srcOrd="0" destOrd="0" presId="urn:microsoft.com/office/officeart/2005/8/layout/hProcess4"/>
    <dgm:cxn modelId="{DF348A13-7A0C-014D-84AC-61E7F1271D59}" type="presOf" srcId="{96702345-DFDA-1647-80B6-40E3058240A8}" destId="{5886DE9C-0FE9-8645-B5F4-7A2FAC18D667}" srcOrd="0" destOrd="1" presId="urn:microsoft.com/office/officeart/2005/8/layout/hProcess4"/>
    <dgm:cxn modelId="{44C5ECDB-70A1-0D43-9FA9-5DFDB01A4243}" type="presOf" srcId="{B45DD5DC-97C3-DE45-8192-C0175C7EC9DE}" destId="{AF6505CF-267F-3E45-B6F3-BA7036ABB4F7}" srcOrd="0" destOrd="0" presId="urn:microsoft.com/office/officeart/2005/8/layout/hProcess4"/>
    <dgm:cxn modelId="{3E3D6FB3-4E8B-7347-8990-75EF946BF06F}"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EA38F3B-F32A-9042-ABA2-0B758C5000C4}" type="presOf" srcId="{543FA186-8297-E14F-921E-FC450F990E3D}" destId="{21272368-4EBF-7B4A-9965-9A6EF6E6DE86}" srcOrd="1" destOrd="1" presId="urn:microsoft.com/office/officeart/2005/8/layout/hProcess4"/>
    <dgm:cxn modelId="{68BD595E-8D20-8446-8161-338C6A18CA8E}"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C92415E4-92EF-2A47-B7E7-0A50CF68989A}" type="presOf" srcId="{A4AFF6F9-A417-A941-BFE3-ADE813910EFB}" destId="{37E7FABF-9336-9C40-96DB-B62B61DD4613}"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4179696-DD2D-7D47-9AF3-1B9982245300}" type="presOf" srcId="{B62CC6D2-B98E-B54F-BB66-3C8F5723C55B}" destId="{76846BB1-C877-DA42-B78C-85598899D6F0}"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95710108-60BD-0B42-8558-460F9AB95B8D}" type="presOf" srcId="{543FA186-8297-E14F-921E-FC450F990E3D}" destId="{5E1494A8-77FB-CC45-AD26-121A0E33EB5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1E76555-F9FF-334D-A27C-94A24774990E}" type="presOf" srcId="{37A93F40-725B-8043-A708-6A2B9EC3BD3E}" destId="{80C8407A-3087-9F42-A7EC-F81A6FC9F406}" srcOrd="1" destOrd="2"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2EE31587-2253-934B-A1A2-E2B95B34A1C1}" type="presOf" srcId="{5409A5A3-5DD3-8746-8672-D50EA6887A73}" destId="{C34A02AC-E43B-E64A-98B7-D7F0F68A5B18}" srcOrd="0" destOrd="0" presId="urn:microsoft.com/office/officeart/2005/8/layout/hProcess4"/>
    <dgm:cxn modelId="{C950C70D-E8A1-214F-9426-9472A5FF0D0F}" type="presOf" srcId="{F49B7C8A-B6E9-0C41-986A-7E2BBFCE2626}" destId="{21272368-4EBF-7B4A-9965-9A6EF6E6DE86}" srcOrd="1" destOrd="0" presId="urn:microsoft.com/office/officeart/2005/8/layout/hProcess4"/>
    <dgm:cxn modelId="{CB815084-F0B5-854F-A574-921F16B06924}" type="presOf" srcId="{E4A99842-9B9B-2B46-8485-FCBF0F41250F}" destId="{80C8407A-3087-9F42-A7EC-F81A6FC9F406}" srcOrd="1" destOrd="1" presId="urn:microsoft.com/office/officeart/2005/8/layout/hProcess4"/>
    <dgm:cxn modelId="{E38CBA9E-FCDC-3248-8902-EF3E39E8BE9B}" type="presOf" srcId="{96702345-DFDA-1647-80B6-40E3058240A8}" destId="{198F176D-0288-3944-93DE-3C789EA55E35}" srcOrd="1" destOrd="1" presId="urn:microsoft.com/office/officeart/2005/8/layout/hProcess4"/>
    <dgm:cxn modelId="{40640CF1-C8BD-214B-B5D5-FB1B67227EAA}" type="presOf" srcId="{61377071-7ED6-E34A-98C6-091717535A26}" destId="{198F176D-0288-3944-93DE-3C789EA55E35}" srcOrd="1" destOrd="0" presId="urn:microsoft.com/office/officeart/2005/8/layout/hProcess4"/>
    <dgm:cxn modelId="{C9F488F2-55BF-1C44-8206-4E32BB5A009C}" type="presOf" srcId="{B6E981B7-8FE4-A341-8258-106DC22CD1CE}" destId="{80C8407A-3087-9F42-A7EC-F81A6FC9F406}" srcOrd="1" destOrd="0" presId="urn:microsoft.com/office/officeart/2005/8/layout/hProcess4"/>
    <dgm:cxn modelId="{F88BF1C6-3917-4F48-B394-05F94719A3E7}" type="presOf" srcId="{F49B7C8A-B6E9-0C41-986A-7E2BBFCE2626}" destId="{5E1494A8-77FB-CC45-AD26-121A0E33EB57}" srcOrd="0" destOrd="0" presId="urn:microsoft.com/office/officeart/2005/8/layout/hProcess4"/>
    <dgm:cxn modelId="{A219B9C2-AA23-CD41-A804-1CBEE20FFE9A}" type="presParOf" srcId="{6449CC79-290B-2C4C-8CA9-111520A902CC}" destId="{621CF70D-0449-C146-98C2-8438753DD60E}" srcOrd="0" destOrd="0" presId="urn:microsoft.com/office/officeart/2005/8/layout/hProcess4"/>
    <dgm:cxn modelId="{D3FC1005-762C-5F4A-B497-EEB17D615C59}" type="presParOf" srcId="{6449CC79-290B-2C4C-8CA9-111520A902CC}" destId="{C9061972-420F-F645-B6FA-E3EF5FD0FD28}" srcOrd="1" destOrd="0" presId="urn:microsoft.com/office/officeart/2005/8/layout/hProcess4"/>
    <dgm:cxn modelId="{14358645-3097-EE4B-BF11-7467FD938E2B}" type="presParOf" srcId="{6449CC79-290B-2C4C-8CA9-111520A902CC}" destId="{56B69327-2698-7043-9660-10512895DAC9}" srcOrd="2" destOrd="0" presId="urn:microsoft.com/office/officeart/2005/8/layout/hProcess4"/>
    <dgm:cxn modelId="{45890B99-4C02-5844-882E-3A22A9D78EC7}" type="presParOf" srcId="{56B69327-2698-7043-9660-10512895DAC9}" destId="{1EA13405-CC13-CC4E-9C2D-3CF3E5B9EDAF}" srcOrd="0" destOrd="0" presId="urn:microsoft.com/office/officeart/2005/8/layout/hProcess4"/>
    <dgm:cxn modelId="{109734AA-CFA5-A347-AFC6-D355303EE7C3}" type="presParOf" srcId="{1EA13405-CC13-CC4E-9C2D-3CF3E5B9EDAF}" destId="{E1C2033E-F292-8B44-AC82-901E0AF85150}" srcOrd="0" destOrd="0" presId="urn:microsoft.com/office/officeart/2005/8/layout/hProcess4"/>
    <dgm:cxn modelId="{1B6DD91F-9FD2-7144-B521-E4ACC97500B4}" type="presParOf" srcId="{1EA13405-CC13-CC4E-9C2D-3CF3E5B9EDAF}" destId="{5E1494A8-77FB-CC45-AD26-121A0E33EB57}" srcOrd="1" destOrd="0" presId="urn:microsoft.com/office/officeart/2005/8/layout/hProcess4"/>
    <dgm:cxn modelId="{EFC56BB0-7705-CC4F-A67E-55E48B82BC52}" type="presParOf" srcId="{1EA13405-CC13-CC4E-9C2D-3CF3E5B9EDAF}" destId="{21272368-4EBF-7B4A-9965-9A6EF6E6DE86}" srcOrd="2" destOrd="0" presId="urn:microsoft.com/office/officeart/2005/8/layout/hProcess4"/>
    <dgm:cxn modelId="{0E2DB164-ACE9-6E4E-86A4-6B2D82CA6398}" type="presParOf" srcId="{1EA13405-CC13-CC4E-9C2D-3CF3E5B9EDAF}" destId="{76846BB1-C877-DA42-B78C-85598899D6F0}" srcOrd="3" destOrd="0" presId="urn:microsoft.com/office/officeart/2005/8/layout/hProcess4"/>
    <dgm:cxn modelId="{83E382A0-2F3F-BF46-8494-6627CF77E9B3}" type="presParOf" srcId="{1EA13405-CC13-CC4E-9C2D-3CF3E5B9EDAF}" destId="{466D5B83-7867-4D4F-89F2-ADF34CF8CF8A}" srcOrd="4" destOrd="0" presId="urn:microsoft.com/office/officeart/2005/8/layout/hProcess4"/>
    <dgm:cxn modelId="{608B8B5C-7847-6B4D-8261-B3A58FD05CBD}" type="presParOf" srcId="{56B69327-2698-7043-9660-10512895DAC9}" destId="{C34A02AC-E43B-E64A-98B7-D7F0F68A5B18}" srcOrd="1" destOrd="0" presId="urn:microsoft.com/office/officeart/2005/8/layout/hProcess4"/>
    <dgm:cxn modelId="{10D6959F-0619-2240-9204-565724A1CD8C}" type="presParOf" srcId="{56B69327-2698-7043-9660-10512895DAC9}" destId="{4A4558D9-3FD3-ED46-95DE-08209FB6637F}" srcOrd="2" destOrd="0" presId="urn:microsoft.com/office/officeart/2005/8/layout/hProcess4"/>
    <dgm:cxn modelId="{13DD8287-5404-1944-9902-E103C170B996}" type="presParOf" srcId="{4A4558D9-3FD3-ED46-95DE-08209FB6637F}" destId="{EC1269B5-1B55-6C4D-BF17-66F0155C1BCA}" srcOrd="0" destOrd="0" presId="urn:microsoft.com/office/officeart/2005/8/layout/hProcess4"/>
    <dgm:cxn modelId="{69C5AA98-302F-8444-91E6-571F44986E23}" type="presParOf" srcId="{4A4558D9-3FD3-ED46-95DE-08209FB6637F}" destId="{36141795-4C13-D945-B456-B45C0C6D7F95}" srcOrd="1" destOrd="0" presId="urn:microsoft.com/office/officeart/2005/8/layout/hProcess4"/>
    <dgm:cxn modelId="{3453B492-BCC4-DA49-8E5A-931B6262509F}" type="presParOf" srcId="{4A4558D9-3FD3-ED46-95DE-08209FB6637F}" destId="{80C8407A-3087-9F42-A7EC-F81A6FC9F406}" srcOrd="2" destOrd="0" presId="urn:microsoft.com/office/officeart/2005/8/layout/hProcess4"/>
    <dgm:cxn modelId="{5F607807-EB5A-7341-A980-B1AFFA1CC378}" type="presParOf" srcId="{4A4558D9-3FD3-ED46-95DE-08209FB6637F}" destId="{833E1A4D-C856-494C-9310-79D28A7B3343}" srcOrd="3" destOrd="0" presId="urn:microsoft.com/office/officeart/2005/8/layout/hProcess4"/>
    <dgm:cxn modelId="{75D155EA-8CF3-2546-AB05-7D31451ED57C}" type="presParOf" srcId="{4A4558D9-3FD3-ED46-95DE-08209FB6637F}" destId="{3936B297-C5C5-5949-9914-7E911C597C9D}" srcOrd="4" destOrd="0" presId="urn:microsoft.com/office/officeart/2005/8/layout/hProcess4"/>
    <dgm:cxn modelId="{75FF0350-3B19-2741-8FFD-D348345B83DE}" type="presParOf" srcId="{56B69327-2698-7043-9660-10512895DAC9}" destId="{B4D2EF6E-4EBE-AF40-9923-764B9DA51EAC}" srcOrd="3" destOrd="0" presId="urn:microsoft.com/office/officeart/2005/8/layout/hProcess4"/>
    <dgm:cxn modelId="{AF729E0C-44C2-684B-B054-F86699422380}" type="presParOf" srcId="{56B69327-2698-7043-9660-10512895DAC9}" destId="{810CAA4B-FF78-574A-B030-B748D6FC346C}" srcOrd="4" destOrd="0" presId="urn:microsoft.com/office/officeart/2005/8/layout/hProcess4"/>
    <dgm:cxn modelId="{10954DA9-0BC4-3B46-A01A-F4F835E4C4C4}" type="presParOf" srcId="{810CAA4B-FF78-574A-B030-B748D6FC346C}" destId="{82B6BBA4-3902-3541-9766-9B7AC1700637}" srcOrd="0" destOrd="0" presId="urn:microsoft.com/office/officeart/2005/8/layout/hProcess4"/>
    <dgm:cxn modelId="{7A76C5F9-E62E-404A-9D64-E9638DB231D1}" type="presParOf" srcId="{810CAA4B-FF78-574A-B030-B748D6FC346C}" destId="{5886DE9C-0FE9-8645-B5F4-7A2FAC18D667}" srcOrd="1" destOrd="0" presId="urn:microsoft.com/office/officeart/2005/8/layout/hProcess4"/>
    <dgm:cxn modelId="{E91BA02E-2B74-C440-A029-31C895519AF8}" type="presParOf" srcId="{810CAA4B-FF78-574A-B030-B748D6FC346C}" destId="{198F176D-0288-3944-93DE-3C789EA55E35}" srcOrd="2" destOrd="0" presId="urn:microsoft.com/office/officeart/2005/8/layout/hProcess4"/>
    <dgm:cxn modelId="{DCA1D0E6-E3FA-644C-9ACE-AD0C147A5093}" type="presParOf" srcId="{810CAA4B-FF78-574A-B030-B748D6FC346C}" destId="{37E7FABF-9336-9C40-96DB-B62B61DD4613}" srcOrd="3" destOrd="0" presId="urn:microsoft.com/office/officeart/2005/8/layout/hProcess4"/>
    <dgm:cxn modelId="{27E1E374-4A2C-C044-A9ED-B3DFE0EDCD3C}" type="presParOf" srcId="{810CAA4B-FF78-574A-B030-B748D6FC346C}" destId="{98921006-062B-D04B-8061-CB7171C8FB23}" srcOrd="4" destOrd="0" presId="urn:microsoft.com/office/officeart/2005/8/layout/hProcess4"/>
    <dgm:cxn modelId="{14B2DB07-01E7-8743-B4EA-259252BDC942}" type="presParOf" srcId="{56B69327-2698-7043-9660-10512895DAC9}" destId="{07E37B07-0AE0-8C49-8179-53C97508ED67}" srcOrd="5" destOrd="0" presId="urn:microsoft.com/office/officeart/2005/8/layout/hProcess4"/>
    <dgm:cxn modelId="{A1C1E757-F35D-2249-95B0-9266C427C1CD}" type="presParOf" srcId="{56B69327-2698-7043-9660-10512895DAC9}" destId="{89C609CB-DB52-9140-9A83-E83B0C63256E}" srcOrd="6" destOrd="0" presId="urn:microsoft.com/office/officeart/2005/8/layout/hProcess4"/>
    <dgm:cxn modelId="{4CD2A249-2B58-064F-A103-2F6BF18D5B8D}" type="presParOf" srcId="{89C609CB-DB52-9140-9A83-E83B0C63256E}" destId="{DA87C07A-8414-4B40-B693-21907C362F41}" srcOrd="0" destOrd="0" presId="urn:microsoft.com/office/officeart/2005/8/layout/hProcess4"/>
    <dgm:cxn modelId="{339059E7-FDD5-5449-B329-7F325076EE5C}" type="presParOf" srcId="{89C609CB-DB52-9140-9A83-E83B0C63256E}" destId="{B0DDEC13-ACE4-4742-AF15-9777191C54CE}" srcOrd="1" destOrd="0" presId="urn:microsoft.com/office/officeart/2005/8/layout/hProcess4"/>
    <dgm:cxn modelId="{1059B01C-3990-A244-B402-C22C876B064A}" type="presParOf" srcId="{89C609CB-DB52-9140-9A83-E83B0C63256E}" destId="{C57FC684-C526-084E-899D-267C4BEFD848}" srcOrd="2" destOrd="0" presId="urn:microsoft.com/office/officeart/2005/8/layout/hProcess4"/>
    <dgm:cxn modelId="{38A95064-65A3-A244-8484-1C02E69C6FB4}" type="presParOf" srcId="{89C609CB-DB52-9140-9A83-E83B0C63256E}" destId="{961E70B4-4CE0-EC49-99DE-1D5C9F9F9D7C}" srcOrd="3" destOrd="0" presId="urn:microsoft.com/office/officeart/2005/8/layout/hProcess4"/>
    <dgm:cxn modelId="{BDCA3D6C-FA24-9C4C-9FE6-BA6AC7A8B0CA}" type="presParOf" srcId="{89C609CB-DB52-9140-9A83-E83B0C63256E}" destId="{E1F525B9-4FC2-8A45-885E-506324430CE6}" srcOrd="4" destOrd="0" presId="urn:microsoft.com/office/officeart/2005/8/layout/hProcess4"/>
    <dgm:cxn modelId="{4F0F260C-C5E5-584F-B820-9E581AFDCC29}" type="presParOf" srcId="{56B69327-2698-7043-9660-10512895DAC9}" destId="{1924B303-8A8F-D04A-9B5A-F833EB6F6268}" srcOrd="7" destOrd="0" presId="urn:microsoft.com/office/officeart/2005/8/layout/hProcess4"/>
    <dgm:cxn modelId="{AC0E0650-9ACD-9541-B8EB-3E79F723E4B5}" type="presParOf" srcId="{56B69327-2698-7043-9660-10512895DAC9}" destId="{080E139D-8A22-1E4D-9EAC-669F10EF0CFC}" srcOrd="8" destOrd="0" presId="urn:microsoft.com/office/officeart/2005/8/layout/hProcess4"/>
    <dgm:cxn modelId="{EED4A9CE-D1F5-AA46-BA44-56DD801C122E}" type="presParOf" srcId="{080E139D-8A22-1E4D-9EAC-669F10EF0CFC}" destId="{0FDC13F9-A5ED-7E49-A88B-BDBC1340BE81}" srcOrd="0" destOrd="0" presId="urn:microsoft.com/office/officeart/2005/8/layout/hProcess4"/>
    <dgm:cxn modelId="{AAE99B66-054E-5A42-BCD9-712FE5594E4F}" type="presParOf" srcId="{080E139D-8A22-1E4D-9EAC-669F10EF0CFC}" destId="{EC4E25C6-C3D7-4B4B-8BC5-92A960D631E0}" srcOrd="1" destOrd="0" presId="urn:microsoft.com/office/officeart/2005/8/layout/hProcess4"/>
    <dgm:cxn modelId="{57C8588F-A33B-0B43-ADDA-18E52AD99A17}" type="presParOf" srcId="{080E139D-8A22-1E4D-9EAC-669F10EF0CFC}" destId="{54263D70-AF5F-4F48-A0C6-145BE4674821}" srcOrd="2" destOrd="0" presId="urn:microsoft.com/office/officeart/2005/8/layout/hProcess4"/>
    <dgm:cxn modelId="{DA81CC2A-8C8F-4241-A6C2-00331E574A04}" type="presParOf" srcId="{080E139D-8A22-1E4D-9EAC-669F10EF0CFC}" destId="{AF6505CF-267F-3E45-B6F3-BA7036ABB4F7}" srcOrd="3" destOrd="0" presId="urn:microsoft.com/office/officeart/2005/8/layout/hProcess4"/>
    <dgm:cxn modelId="{9BA7F804-EEBC-B241-8BC7-4872E25F55D0}"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solidFill>
                <a:srgbClr val="FFFFFF"/>
              </a:solidFill>
            </a:rPr>
            <a:t>Is it the right data for the question?</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dirty="0" smtClean="0">
              <a:solidFill>
                <a:srgbClr val="FFFFFF"/>
              </a:solidFill>
            </a:rPr>
            <a:t>How hard/easy is it to collect?</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smtClean="0">
              <a:solidFill>
                <a:srgbClr val="FFFFFF"/>
              </a:solidFill>
            </a:rPr>
            <a:t>Understand </a:t>
          </a:r>
          <a:r>
            <a:rPr lang="en-US" sz="1100" kern="1200" dirty="0" smtClean="0">
              <a:solidFill>
                <a:srgbClr val="FFFFFF"/>
              </a:solidFill>
            </a:rPr>
            <a:t>the fields</a:t>
          </a:r>
          <a:endParaRPr lang="en-US" sz="1100" kern="1200" dirty="0">
            <a:solidFill>
              <a:srgbClr val="FFFFFF"/>
            </a:solidFill>
          </a:endParaRPr>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rgbClr val="FFFFFF"/>
        </a:solidFill>
        <a:ln>
          <a:solidFill>
            <a:srgbClr val="FFFFFF"/>
          </a:solid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FFFF"/>
              </a:solidFill>
            </a:rPr>
            <a:t>Collect Data </a:t>
          </a:r>
          <a:endParaRPr lang="en-US" sz="1800" kern="1200" dirty="0">
            <a:solidFill>
              <a:srgbClr val="FFFFFF"/>
            </a:solidFill>
          </a:endParaRPr>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solidFill>
                <a:srgbClr val="FFFFFF"/>
              </a:solidFill>
            </a:rPr>
            <a:t>What flaws exist in the data?</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dirty="0" smtClean="0">
              <a:solidFill>
                <a:srgbClr val="FFFFFF"/>
              </a:solidFill>
            </a:rPr>
            <a:t>Check and address the four Cs</a:t>
          </a:r>
          <a:endParaRPr lang="en-US" sz="1100" kern="1200" dirty="0">
            <a:solidFill>
              <a:srgbClr val="FFFFFF"/>
            </a:solidFill>
          </a:endParaRPr>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FFFF"/>
              </a:solidFill>
            </a:rPr>
            <a:t>Clean Data</a:t>
          </a:r>
          <a:endParaRPr lang="en-US" sz="1800" kern="1200" dirty="0">
            <a:solidFill>
              <a:srgbClr val="FFFFFF"/>
            </a:solidFill>
          </a:endParaRPr>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rgbClr val="FFFFFF"/>
        </a:solidFill>
        <a:ln>
          <a:solidFill>
            <a:srgbClr val="FFFFFF"/>
          </a:solid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solidFill>
                <a:srgbClr val="FFFFFF"/>
              </a:solidFill>
            </a:rPr>
            <a:t>What flaws exist in the data?</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dirty="0" smtClean="0">
              <a:solidFill>
                <a:srgbClr val="FFFFFF"/>
              </a:solidFill>
            </a:rPr>
            <a:t>Check and address the four Cs</a:t>
          </a:r>
          <a:endParaRPr lang="en-US" sz="1100" kern="1200" dirty="0">
            <a:solidFill>
              <a:srgbClr val="FFFFFF"/>
            </a:solidFill>
          </a:endParaRPr>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FFFF"/>
              </a:solidFill>
            </a:rPr>
            <a:t>Clean Data</a:t>
          </a:r>
          <a:endParaRPr lang="en-US" sz="1800" kern="1200" dirty="0">
            <a:solidFill>
              <a:srgbClr val="FFFFFF"/>
            </a:solidFill>
          </a:endParaRPr>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What flaws exist in the data?</a:t>
          </a:r>
          <a:endParaRPr lang="en-US" sz="1100" kern="1200" dirty="0"/>
        </a:p>
        <a:p>
          <a:pPr marL="57150" lvl="1" indent="-57150" algn="l" defTabSz="488950">
            <a:lnSpc>
              <a:spcPct val="90000"/>
            </a:lnSpc>
            <a:spcBef>
              <a:spcPct val="0"/>
            </a:spcBef>
            <a:spcAft>
              <a:spcPct val="15000"/>
            </a:spcAft>
            <a:buChar char="••"/>
          </a:pPr>
          <a:r>
            <a:rPr lang="en-US" sz="1100" kern="1200" dirty="0" smtClean="0"/>
            <a:t>Check and address the four Cs</a:t>
          </a:r>
          <a:endParaRPr lang="en-US" sz="11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1/28/15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a:t>
            </a:r>
            <a:r>
              <a:rPr lang="en-US" baseline="0" dirty="0" smtClean="0"/>
              <a:t> parsing effort to create tables!</a:t>
            </a:r>
            <a:br>
              <a:rPr lang="en-US" baseline="0" dirty="0" smtClean="0"/>
            </a:br>
            <a:endParaRPr lang="en-US" baseline="0" dirty="0" smtClean="0"/>
          </a:p>
          <a:p>
            <a:r>
              <a:rPr lang="en-US" dirty="0" smtClean="0"/>
              <a:t>The original logs did not have consistent logging formats and improper delimiting which has resulted in issues with parsing. Some of these have been fixed, but others may not yet have been found. Typical symptoms include the subfields not correctly matching the expected value from the original log file. Typical errors are caused by log file field delimiters appearing within a field (causing incorrect field tokenization). Other errors caused by unknown and inconsistent log line formats. Different types of log lines had differing line formats and these sometimes changed.</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3324252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24</a:t>
            </a:fld>
            <a:endParaRPr lang="en-US"/>
          </a:p>
        </p:txBody>
      </p:sp>
    </p:spTree>
    <p:extLst>
      <p:ext uri="{BB962C8B-B14F-4D97-AF65-F5344CB8AC3E}">
        <p14:creationId xmlns:p14="http://schemas.microsoft.com/office/powerpoint/2010/main" val="116270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31</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 Scales that describe values where the interval between the values has meaning.</a:t>
            </a:r>
          </a:p>
          <a:p>
            <a:r>
              <a:rPr lang="en-US" dirty="0" smtClean="0"/>
              <a:t>Ratio: Scales that describe variables where the same difference between values has the same meaning (as in interval) but where a double, tripling, etc. of the values implies a double, tripling, etc. of the measurement. An example of a ratio scale is a bank account balance whose possible values are $5, $10, and $15. The difference between each pair is $5 and $10 is twice as much as $5. Since ratios of values are possible, they are defined as having a natural zero.</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55</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39761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we had data files whose names matched one participant but the directories matched a different participant name. The directories were done by hand, the file names were machine-generated.</a:t>
            </a:r>
            <a:r>
              <a:rPr lang="en-US" baseline="0" dirty="0" smtClean="0"/>
              <a:t> Which would you trust?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235479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1/28/15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33383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1/28/15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1/28/15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2.mp4"/><Relationship Id="rId2" Type="http://schemas.openxmlformats.org/officeDocument/2006/relationships/video" Target="../media/media2.mp4"/></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Quality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The sensor (or respondent) is </a:t>
            </a:r>
            <a:r>
              <a:rPr lang="en-US" dirty="0" smtClean="0"/>
              <a:t>incorrect</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3290020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Appropriate Data</a:t>
            </a:r>
            <a:endParaRPr lang="en-US" dirty="0"/>
          </a:p>
        </p:txBody>
      </p:sp>
      <p:sp>
        <p:nvSpPr>
          <p:cNvPr id="8" name="Content Placeholder 7"/>
          <p:cNvSpPr>
            <a:spLocks noGrp="1"/>
          </p:cNvSpPr>
          <p:nvPr>
            <p:ph idx="1"/>
          </p:nvPr>
        </p:nvSpPr>
        <p:spPr/>
        <p:txBody>
          <a:bodyPr/>
          <a:lstStyle/>
          <a:p>
            <a:pPr marL="0" indent="0">
              <a:buNone/>
            </a:pPr>
            <a:r>
              <a:rPr lang="en-US" sz="3200" dirty="0" smtClean="0"/>
              <a:t>Look ahead … to the questions you’d like to answer</a:t>
            </a:r>
          </a:p>
          <a:p>
            <a:pPr marL="0" indent="0">
              <a:buNone/>
            </a:pPr>
            <a:r>
              <a:rPr lang="en-US" sz="3200" dirty="0" smtClean="0"/>
              <a:t>Reason back … to the data you’d need to collect </a:t>
            </a:r>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11</a:t>
            </a:fld>
            <a:endParaRPr lang="en-US" dirty="0"/>
          </a:p>
        </p:txBody>
      </p:sp>
    </p:spTree>
    <p:extLst>
      <p:ext uri="{BB962C8B-B14F-4D97-AF65-F5344CB8AC3E}">
        <p14:creationId xmlns:p14="http://schemas.microsoft.com/office/powerpoint/2010/main" val="240050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12</a:t>
            </a:fld>
            <a:endParaRPr lang="en-US" dirty="0"/>
          </a:p>
        </p:txBody>
      </p:sp>
    </p:spTree>
    <p:extLst>
      <p:ext uri="{BB962C8B-B14F-4D97-AF65-F5344CB8AC3E}">
        <p14:creationId xmlns:p14="http://schemas.microsoft.com/office/powerpoint/2010/main" val="340336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Reporting Errors</a:t>
            </a:r>
            <a:endParaRPr lang="en-US" dirty="0"/>
          </a:p>
        </p:txBody>
      </p:sp>
      <p:sp>
        <p:nvSpPr>
          <p:cNvPr id="8" name="Content Placeholder 7"/>
          <p:cNvSpPr>
            <a:spLocks noGrp="1"/>
          </p:cNvSpPr>
          <p:nvPr>
            <p:ph idx="1"/>
          </p:nvPr>
        </p:nvSpPr>
        <p:spPr>
          <a:xfrm>
            <a:off x="954132" y="1700591"/>
            <a:ext cx="7223615" cy="4379976"/>
          </a:xfrm>
        </p:spPr>
        <p:txBody>
          <a:bodyPr/>
          <a:lstStyle/>
          <a:p>
            <a:pPr marL="0" indent="0">
              <a:buNone/>
            </a:pPr>
            <a:r>
              <a:rPr lang="en-US" dirty="0" smtClean="0"/>
              <a:t>Finding the error:</a:t>
            </a:r>
          </a:p>
          <a:p>
            <a:pPr lvl="1"/>
            <a:r>
              <a:rPr lang="en-US" dirty="0" smtClean="0"/>
              <a:t>May collect the data twice and compare</a:t>
            </a:r>
          </a:p>
          <a:p>
            <a:pPr lvl="1"/>
            <a:r>
              <a:rPr lang="en-US" dirty="0" smtClean="0"/>
              <a:t>Find an alternative source to compare</a:t>
            </a:r>
          </a:p>
          <a:p>
            <a:pPr lvl="1"/>
            <a:r>
              <a:rPr lang="en-US" dirty="0"/>
              <a:t>Can you look for sources of bias across variables (surveys with only round values; people who report everything in round numbers)</a:t>
            </a:r>
          </a:p>
          <a:p>
            <a:pPr lvl="1"/>
            <a:r>
              <a:rPr lang="en-US" dirty="0"/>
              <a:t>How does the way you collect data affect reporting errors</a:t>
            </a:r>
            <a:r>
              <a:rPr lang="en-US" dirty="0" smtClean="0"/>
              <a:t>?</a:t>
            </a:r>
          </a:p>
          <a:p>
            <a:pPr marL="0" indent="0">
              <a:buNone/>
            </a:pPr>
            <a:r>
              <a:rPr lang="en-US" dirty="0" smtClean="0"/>
              <a:t>Assessing its impact:</a:t>
            </a:r>
          </a:p>
          <a:p>
            <a:pPr lvl="1"/>
            <a:r>
              <a:rPr lang="en-US" dirty="0" smtClean="0"/>
              <a:t>Is it random or does it introduce bias</a:t>
            </a:r>
          </a:p>
          <a:p>
            <a:pPr lvl="1"/>
            <a:r>
              <a:rPr lang="en-US" dirty="0" smtClean="0"/>
              <a:t>Is it more likely in some variables than others</a:t>
            </a:r>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13</a:t>
            </a:fld>
            <a:endParaRPr lang="en-US" dirty="0"/>
          </a:p>
        </p:txBody>
      </p:sp>
    </p:spTree>
    <p:extLst>
      <p:ext uri="{BB962C8B-B14F-4D97-AF65-F5344CB8AC3E}">
        <p14:creationId xmlns:p14="http://schemas.microsoft.com/office/powerpoint/2010/main" val="3630247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404086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790256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br>
              <a:rPr lang="en-US" sz="2400" dirty="0"/>
            </a:br>
            <a:r>
              <a:rPr lang="en-US" sz="2400" dirty="0"/>
              <a:t>	(</a:t>
            </a:r>
            <a:r>
              <a:rPr lang="en-US" sz="2400" i="1" dirty="0"/>
              <a:t>e.g. </a:t>
            </a:r>
            <a:r>
              <a:rPr lang="en-US" sz="2400" dirty="0"/>
              <a:t>due to clutching)</a:t>
            </a:r>
          </a:p>
          <a:p>
            <a:pPr marL="0" indent="0">
              <a:buNone/>
            </a:pP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427900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missing value with a default. 0 was my default solution in </a:t>
            </a:r>
            <a:r>
              <a:rPr lang="en-US" dirty="0" err="1" smtClean="0"/>
              <a:t>explore.py</a:t>
            </a:r>
            <a:endParaRPr lang="en-US" dirty="0" smtClean="0"/>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3868548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4619095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Tree>
    <p:extLst>
      <p:ext uri="{BB962C8B-B14F-4D97-AF65-F5344CB8AC3E}">
        <p14:creationId xmlns:p14="http://schemas.microsoft.com/office/powerpoint/2010/main" val="10568409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1085844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517981"/>
            <a:ext cx="8061951" cy="990107"/>
          </a:xfrm>
        </p:spPr>
        <p:txBody>
          <a:bodyPr/>
          <a:lstStyle/>
          <a:p>
            <a:r>
              <a:rPr lang="en-US" dirty="0"/>
              <a:t>Is your data Correct?</a:t>
            </a:r>
          </a:p>
        </p:txBody>
      </p:sp>
      <p:sp>
        <p:nvSpPr>
          <p:cNvPr id="8" name="Content Placeholder 7"/>
          <p:cNvSpPr>
            <a:spLocks noGrp="1"/>
          </p:cNvSpPr>
          <p:nvPr>
            <p:ph idx="1"/>
          </p:nvPr>
        </p:nvSpPr>
        <p:spPr>
          <a:xfrm>
            <a:off x="1023405" y="1700591"/>
            <a:ext cx="7223615" cy="4379976"/>
          </a:xfrm>
        </p:spPr>
        <p:txBody>
          <a:bodyPr/>
          <a:lstStyle/>
          <a:p>
            <a:pPr marL="0" lvl="1" indent="0">
              <a:buClr>
                <a:schemeClr val="accent3"/>
              </a:buClr>
              <a:buSzTx/>
              <a:buNone/>
            </a:pPr>
            <a:r>
              <a:rPr lang="en-US" sz="2800" dirty="0"/>
              <a:t>Itemize aspects of your data that are easy to </a:t>
            </a:r>
            <a:r>
              <a:rPr lang="en-US" sz="2800" dirty="0" smtClean="0"/>
              <a:t>verify</a:t>
            </a:r>
          </a:p>
          <a:p>
            <a:pPr marL="0" lvl="1" indent="0">
              <a:buClr>
                <a:schemeClr val="accent3"/>
              </a:buClr>
              <a:buSzTx/>
              <a:buNone/>
            </a:pPr>
            <a:r>
              <a:rPr lang="en-US" sz="2800" dirty="0" smtClean="0"/>
              <a:t>Compare (collect twice or find alt. source)</a:t>
            </a:r>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indent="0">
              <a:buNone/>
            </a:pPr>
            <a:r>
              <a:rPr lang="en-US" sz="3000" dirty="0" smtClean="0"/>
              <a:t>Determine how much is bad</a:t>
            </a:r>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20</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561005078"/>
              </p:ext>
            </p:extLst>
          </p:nvPr>
        </p:nvGraphicFramePr>
        <p:xfrm>
          <a:off x="290672" y="3270372"/>
          <a:ext cx="6988519" cy="2062480"/>
        </p:xfrm>
        <a:graphic>
          <a:graphicData uri="http://schemas.openxmlformats.org/drawingml/2006/table">
            <a:tbl>
              <a:tblPr firstRow="1" firstCol="1" bandRow="1">
                <a:tableStyleId>{5C22544A-7EE6-4342-B048-85BDC9FD1C3A}</a:tableStyleId>
              </a:tblPr>
              <a:tblGrid>
                <a:gridCol w="792556"/>
                <a:gridCol w="1074175"/>
                <a:gridCol w="887361"/>
                <a:gridCol w="1089743"/>
                <a:gridCol w="871793"/>
                <a:gridCol w="1399326"/>
                <a:gridCol w="873565"/>
              </a:tblGrid>
              <a:tr h="370840">
                <a:tc>
                  <a:txBody>
                    <a:bodyPr/>
                    <a:lstStyle/>
                    <a:p>
                      <a:endParaRPr lang="en-US" sz="1600" dirty="0"/>
                    </a:p>
                  </a:txBody>
                  <a:tcPr/>
                </a:tc>
                <a:tc gridSpan="2">
                  <a:txBody>
                    <a:bodyPr/>
                    <a:lstStyle/>
                    <a:p>
                      <a:r>
                        <a:rPr lang="en-US" sz="1600" dirty="0" smtClean="0"/>
                        <a:t>Game</a:t>
                      </a:r>
                      <a:endParaRPr lang="en-US" sz="1600" dirty="0"/>
                    </a:p>
                  </a:txBody>
                  <a:tcPr/>
                </a:tc>
                <a:tc hMerge="1">
                  <a:txBody>
                    <a:bodyPr/>
                    <a:lstStyle/>
                    <a:p>
                      <a:endParaRPr lang="en-US"/>
                    </a:p>
                  </a:txBody>
                  <a:tcPr/>
                </a:tc>
                <a:tc gridSpan="2">
                  <a:txBody>
                    <a:bodyPr/>
                    <a:lstStyle/>
                    <a:p>
                      <a:r>
                        <a:rPr lang="en-US" sz="1600" dirty="0" smtClean="0"/>
                        <a:t>Internet</a:t>
                      </a:r>
                      <a:endParaRPr lang="en-US" sz="1600" dirty="0"/>
                    </a:p>
                  </a:txBody>
                  <a:tcPr/>
                </a:tc>
                <a:tc hMerge="1">
                  <a:txBody>
                    <a:bodyPr/>
                    <a:lstStyle/>
                    <a:p>
                      <a:endParaRPr lang="en-US"/>
                    </a:p>
                  </a:txBody>
                  <a:tcPr/>
                </a:tc>
                <a:tc gridSpan="2">
                  <a:txBody>
                    <a:bodyPr/>
                    <a:lstStyle/>
                    <a:p>
                      <a:r>
                        <a:rPr lang="en-US" sz="1600" dirty="0" smtClean="0"/>
                        <a:t>MS Office</a:t>
                      </a:r>
                      <a:endParaRPr lang="en-US" sz="1600" dirty="0"/>
                    </a:p>
                  </a:txBody>
                  <a:tcPr/>
                </a:tc>
                <a:tc hMerge="1">
                  <a:txBody>
                    <a:bodyPr/>
                    <a:lstStyle/>
                    <a:p>
                      <a:endParaRPr lang="en-US"/>
                    </a:p>
                  </a:txBody>
                  <a:tcPr/>
                </a:tc>
              </a:tr>
              <a:tr h="370840">
                <a:tc>
                  <a:txBody>
                    <a:bodyPr/>
                    <a:lstStyle/>
                    <a:p>
                      <a:endParaRPr lang="en-US" sz="1600"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r>
              <a:tr h="370840">
                <a:tc>
                  <a:txBody>
                    <a:bodyPr/>
                    <a:lstStyle/>
                    <a:p>
                      <a:r>
                        <a:rPr lang="en-US" sz="1600" dirty="0" smtClean="0"/>
                        <a:t>Able</a:t>
                      </a:r>
                      <a:endParaRPr lang="en-US" sz="1600" dirty="0"/>
                    </a:p>
                  </a:txBody>
                  <a:tcPr/>
                </a:tc>
                <a:tc>
                  <a:txBody>
                    <a:bodyPr/>
                    <a:lstStyle/>
                    <a:p>
                      <a:endParaRPr lang="en-US" sz="1600" dirty="0"/>
                    </a:p>
                  </a:txBody>
                  <a:tcPr/>
                </a:tc>
                <a:tc>
                  <a:txBody>
                    <a:bodyPr/>
                    <a:lstStyle/>
                    <a:p>
                      <a:endParaRPr lang="en-US" sz="1600" dirty="0"/>
                    </a:p>
                  </a:txBody>
                  <a:tcPr/>
                </a:tc>
                <a:tc>
                  <a:txBody>
                    <a:bodyPr/>
                    <a:lstStyle/>
                    <a:p>
                      <a:r>
                        <a:rPr lang="en-US" sz="1600" dirty="0" smtClean="0"/>
                        <a:t>147.236</a:t>
                      </a:r>
                      <a:endParaRPr lang="en-US" sz="1600" dirty="0"/>
                    </a:p>
                  </a:txBody>
                  <a:tcPr/>
                </a:tc>
                <a:tc>
                  <a:txBody>
                    <a:bodyPr/>
                    <a:lstStyle/>
                    <a:p>
                      <a:r>
                        <a:rPr lang="en-US" sz="1600" dirty="0" smtClean="0"/>
                        <a:t>15.912</a:t>
                      </a:r>
                      <a:endParaRPr lang="en-US" sz="1600" dirty="0"/>
                    </a:p>
                  </a:txBody>
                  <a:tcPr/>
                </a:tc>
                <a:tc>
                  <a:txBody>
                    <a:bodyPr/>
                    <a:lstStyle/>
                    <a:p>
                      <a:r>
                        <a:rPr lang="en-US" sz="1600" dirty="0" smtClean="0"/>
                        <a:t>128.526</a:t>
                      </a:r>
                      <a:endParaRPr lang="en-US" sz="1600" dirty="0"/>
                    </a:p>
                  </a:txBody>
                  <a:tcPr/>
                </a:tc>
                <a:tc>
                  <a:txBody>
                    <a:bodyPr/>
                    <a:lstStyle/>
                    <a:p>
                      <a:r>
                        <a:rPr lang="en-US" sz="1600" dirty="0" smtClean="0"/>
                        <a:t>10.1733</a:t>
                      </a:r>
                      <a:endParaRPr lang="en-US" sz="1600" dirty="0"/>
                    </a:p>
                  </a:txBody>
                  <a:tcPr/>
                </a:tc>
              </a:tr>
              <a:tr h="370840">
                <a:tc>
                  <a:txBody>
                    <a:bodyPr/>
                    <a:lstStyle/>
                    <a:p>
                      <a:r>
                        <a:rPr lang="en-US" sz="1600" dirty="0" smtClean="0"/>
                        <a:t>Older</a:t>
                      </a:r>
                      <a:endParaRPr lang="en-US" sz="1600" dirty="0"/>
                    </a:p>
                  </a:txBody>
                  <a:tcPr/>
                </a:tc>
                <a:tc>
                  <a:txBody>
                    <a:bodyPr/>
                    <a:lstStyle/>
                    <a:p>
                      <a:r>
                        <a:rPr lang="en-US" sz="1600" dirty="0" smtClean="0"/>
                        <a:t>226.845</a:t>
                      </a:r>
                      <a:endParaRPr lang="en-US" sz="1600" dirty="0"/>
                    </a:p>
                  </a:txBody>
                  <a:tcPr/>
                </a:tc>
                <a:tc>
                  <a:txBody>
                    <a:bodyPr/>
                    <a:lstStyle/>
                    <a:p>
                      <a:r>
                        <a:rPr lang="en-US" sz="1600" dirty="0" smtClean="0"/>
                        <a:t>72.801</a:t>
                      </a:r>
                      <a:endParaRPr lang="en-US" sz="1600" dirty="0"/>
                    </a:p>
                  </a:txBody>
                  <a:tcPr/>
                </a:tc>
                <a:tc>
                  <a:txBody>
                    <a:bodyPr/>
                    <a:lstStyle/>
                    <a:p>
                      <a:r>
                        <a:rPr lang="en-US" sz="1600" dirty="0" smtClean="0"/>
                        <a:t>221.076</a:t>
                      </a:r>
                      <a:endParaRPr lang="en-US" sz="1600" dirty="0"/>
                    </a:p>
                  </a:txBody>
                  <a:tcPr/>
                </a:tc>
                <a:tc>
                  <a:txBody>
                    <a:bodyPr/>
                    <a:lstStyle/>
                    <a:p>
                      <a:r>
                        <a:rPr lang="en-US" sz="1600" dirty="0" smtClean="0"/>
                        <a:t>63.239</a:t>
                      </a:r>
                      <a:endParaRPr lang="en-US" sz="1600" dirty="0"/>
                    </a:p>
                  </a:txBody>
                  <a:tcPr/>
                </a:tc>
                <a:tc>
                  <a:txBody>
                    <a:bodyPr/>
                    <a:lstStyle/>
                    <a:p>
                      <a:r>
                        <a:rPr lang="en-US" sz="1600" dirty="0" smtClean="0"/>
                        <a:t>163.282</a:t>
                      </a:r>
                      <a:endParaRPr lang="en-US" sz="1600" dirty="0"/>
                    </a:p>
                  </a:txBody>
                  <a:tcPr/>
                </a:tc>
                <a:tc>
                  <a:txBody>
                    <a:bodyPr/>
                    <a:lstStyle/>
                    <a:p>
                      <a:r>
                        <a:rPr lang="en-US" sz="1600" dirty="0" smtClean="0"/>
                        <a:t>30.4858</a:t>
                      </a:r>
                      <a:endParaRPr lang="en-US" sz="1600" dirty="0"/>
                    </a:p>
                  </a:txBody>
                  <a:tcPr/>
                </a:tc>
              </a:tr>
              <a:tr h="370840">
                <a:tc>
                  <a:txBody>
                    <a:bodyPr/>
                    <a:lstStyle/>
                    <a:p>
                      <a:r>
                        <a:rPr lang="en-US" sz="1600" dirty="0" smtClean="0"/>
                        <a:t>UCP</a:t>
                      </a:r>
                      <a:endParaRPr lang="en-US" sz="1600" dirty="0"/>
                    </a:p>
                  </a:txBody>
                  <a:tcPr/>
                </a:tc>
                <a:tc>
                  <a:txBody>
                    <a:bodyPr/>
                    <a:lstStyle/>
                    <a:p>
                      <a:r>
                        <a:rPr lang="en-US" sz="1600" dirty="0" smtClean="0"/>
                        <a:t>406.756</a:t>
                      </a:r>
                      <a:endParaRPr lang="en-US" sz="1600" dirty="0"/>
                    </a:p>
                  </a:txBody>
                  <a:tcPr/>
                </a:tc>
                <a:tc>
                  <a:txBody>
                    <a:bodyPr/>
                    <a:lstStyle/>
                    <a:p>
                      <a:r>
                        <a:rPr lang="en-US" sz="1600" dirty="0" smtClean="0"/>
                        <a:t>285.245</a:t>
                      </a:r>
                      <a:endParaRPr lang="en-US" sz="1600" dirty="0"/>
                    </a:p>
                  </a:txBody>
                  <a:tcPr/>
                </a:tc>
                <a:tc>
                  <a:txBody>
                    <a:bodyPr/>
                    <a:lstStyle/>
                    <a:p>
                      <a:r>
                        <a:rPr lang="en-US" sz="1600" dirty="0" smtClean="0"/>
                        <a:t>391.059</a:t>
                      </a:r>
                      <a:endParaRPr lang="en-US" sz="1600" dirty="0"/>
                    </a:p>
                  </a:txBody>
                  <a:tcPr/>
                </a:tc>
                <a:tc>
                  <a:txBody>
                    <a:bodyPr/>
                    <a:lstStyle/>
                    <a:p>
                      <a:r>
                        <a:rPr lang="en-US" sz="1600" dirty="0" smtClean="0"/>
                        <a:t>128.410</a:t>
                      </a:r>
                      <a:endParaRPr lang="en-US" sz="1600" dirty="0"/>
                    </a:p>
                  </a:txBody>
                  <a:tcPr/>
                </a:tc>
                <a:tc>
                  <a:txBody>
                    <a:bodyPr/>
                    <a:lstStyle/>
                    <a:p>
                      <a:r>
                        <a:rPr lang="en-US" sz="1600" dirty="0" smtClean="0"/>
                        <a:t>290.252</a:t>
                      </a:r>
                      <a:endParaRPr lang="en-US" sz="1600" dirty="0"/>
                    </a:p>
                  </a:txBody>
                  <a:tcPr/>
                </a:tc>
                <a:tc>
                  <a:txBody>
                    <a:bodyPr/>
                    <a:lstStyle/>
                    <a:p>
                      <a:r>
                        <a:rPr lang="en-US" sz="1600" dirty="0" smtClean="0"/>
                        <a:t>74.4451</a:t>
                      </a:r>
                      <a:endParaRPr lang="en-US" sz="1600" dirty="0"/>
                    </a:p>
                  </a:txBody>
                  <a:tcPr/>
                </a:tc>
              </a:tr>
            </a:tbl>
          </a:graphicData>
        </a:graphic>
      </p:graphicFrame>
      <p:sp>
        <p:nvSpPr>
          <p:cNvPr id="6" name="TextBox 5"/>
          <p:cNvSpPr txBox="1"/>
          <p:nvPr/>
        </p:nvSpPr>
        <p:spPr>
          <a:xfrm>
            <a:off x="7279191" y="3337462"/>
            <a:ext cx="1736892" cy="1938992"/>
          </a:xfrm>
          <a:prstGeom prst="rect">
            <a:avLst/>
          </a:prstGeom>
          <a:noFill/>
        </p:spPr>
        <p:txBody>
          <a:bodyPr wrap="square" rtlCol="0">
            <a:spAutoFit/>
          </a:bodyPr>
          <a:lstStyle/>
          <a:p>
            <a:r>
              <a:rPr lang="en-US" sz="2400" dirty="0" err="1" smtClean="0"/>
              <a:t>Vs</a:t>
            </a:r>
            <a:r>
              <a:rPr lang="en-US" sz="2400" dirty="0" smtClean="0"/>
              <a:t> </a:t>
            </a:r>
            <a:r>
              <a:rPr lang="en-US" sz="2400" dirty="0"/>
              <a:t> ? </a:t>
            </a:r>
            <a:r>
              <a:rPr lang="en-US" sz="2400" dirty="0" err="1"/>
              <a:t>Keates</a:t>
            </a:r>
            <a:r>
              <a:rPr lang="en-US" sz="2400" dirty="0"/>
              <a:t> (2005): Able ~112; Older 271; Motor 316</a:t>
            </a:r>
          </a:p>
        </p:txBody>
      </p:sp>
    </p:spTree>
    <p:extLst>
      <p:ext uri="{BB962C8B-B14F-4D97-AF65-F5344CB8AC3E}">
        <p14:creationId xmlns:p14="http://schemas.microsoft.com/office/powerpoint/2010/main" val="28962405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Quantifying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a:t>
            </a:r>
            <a:r>
              <a:rPr lang="en-US" sz="3000" dirty="0"/>
              <a:t>bias</a:t>
            </a:r>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21</a:t>
            </a:fld>
            <a:endParaRPr lang="en-US" dirty="0"/>
          </a:p>
        </p:txBody>
      </p:sp>
    </p:spTree>
    <p:extLst>
      <p:ext uri="{BB962C8B-B14F-4D97-AF65-F5344CB8AC3E}">
        <p14:creationId xmlns:p14="http://schemas.microsoft.com/office/powerpoint/2010/main" val="226740581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22</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b="1" dirty="0" smtClean="0">
                <a:solidFill>
                  <a:schemeClr val="accent1">
                    <a:lumMod val="60000"/>
                    <a:lumOff val="40000"/>
                  </a:schemeClr>
                </a:solidFill>
              </a:rPr>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23</a:t>
            </a:fld>
            <a:endParaRPr lang="en-US" dirty="0"/>
          </a:p>
        </p:txBody>
      </p:sp>
    </p:spTree>
    <p:extLst>
      <p:ext uri="{BB962C8B-B14F-4D97-AF65-F5344CB8AC3E}">
        <p14:creationId xmlns:p14="http://schemas.microsoft.com/office/powerpoint/2010/main" val="5944912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a:xfrm>
            <a:off x="1554408" y="1459754"/>
            <a:ext cx="7132391" cy="5245846"/>
          </a:xfrm>
        </p:spPr>
        <p:txBody>
          <a:bodyPr/>
          <a:lstStyle/>
          <a:p>
            <a:pPr marL="0" indent="0">
              <a:buNone/>
            </a:pPr>
            <a:r>
              <a:rPr lang="en-US" dirty="0" smtClean="0"/>
              <a:t>How many hours of sleep did you get last night?</a:t>
            </a:r>
          </a:p>
          <a:p>
            <a:pPr marL="0" indent="0">
              <a:buNone/>
            </a:pPr>
            <a:endParaRPr lang="en-US" dirty="0" smtClean="0"/>
          </a:p>
          <a:p>
            <a:pPr marL="0" indent="0">
              <a:buNone/>
            </a:pPr>
            <a:r>
              <a:rPr lang="en-US" dirty="0"/>
              <a:t>http://</a:t>
            </a:r>
            <a:r>
              <a:rPr lang="en-US" dirty="0" err="1"/>
              <a:t>tinyurl.com</a:t>
            </a:r>
            <a:r>
              <a:rPr lang="en-US" dirty="0"/>
              <a:t>/k6xwvnm</a:t>
            </a:r>
          </a:p>
          <a:p>
            <a:pPr marL="0" indent="0">
              <a:buNone/>
            </a:pPr>
            <a:endParaRPr lang="en-US" dirty="0"/>
          </a:p>
          <a:p>
            <a:pPr marL="0" indent="0">
              <a:buNone/>
            </a:pPr>
            <a:endParaRPr lang="en-US"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362911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0" y="238125"/>
            <a:ext cx="9334500" cy="6381750"/>
          </a:xfrm>
          <a:prstGeom prst="rect">
            <a:avLst/>
          </a:prstGeom>
        </p:spPr>
      </p:pic>
    </p:spTree>
    <p:extLst>
      <p:ext uri="{BB962C8B-B14F-4D97-AF65-F5344CB8AC3E}">
        <p14:creationId xmlns:p14="http://schemas.microsoft.com/office/powerpoint/2010/main" val="41431230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 y="342900"/>
            <a:ext cx="9020175" cy="6172200"/>
          </a:xfrm>
          <a:prstGeom prst="rect">
            <a:avLst/>
          </a:prstGeom>
        </p:spPr>
      </p:pic>
    </p:spTree>
    <p:extLst>
      <p:ext uri="{BB962C8B-B14F-4D97-AF65-F5344CB8AC3E}">
        <p14:creationId xmlns:p14="http://schemas.microsoft.com/office/powerpoint/2010/main" val="29626895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9050"/>
            <a:ext cx="5872163" cy="6835344"/>
            <a:chOff x="1900237" y="19050"/>
            <a:chExt cx="5348288" cy="6225540"/>
          </a:xfrm>
        </p:grpSpPr>
        <p:pic>
          <p:nvPicPr>
            <p:cNvPr id="2" name="Picture 1"/>
            <p:cNvPicPr>
              <a:picLocks noChangeAspect="1"/>
            </p:cNvPicPr>
            <p:nvPr/>
          </p:nvPicPr>
          <p:blipFill rotWithShape="1">
            <a:blip r:embed="rId2"/>
            <a:srcRect b="11430"/>
            <a:stretch/>
          </p:blipFill>
          <p:spPr>
            <a:xfrm>
              <a:off x="1900237" y="19050"/>
              <a:ext cx="5343525" cy="6040374"/>
            </a:xfrm>
            <a:prstGeom prst="rect">
              <a:avLst/>
            </a:prstGeom>
          </p:spPr>
        </p:pic>
        <p:pic>
          <p:nvPicPr>
            <p:cNvPr id="3" name="Picture 2"/>
            <p:cNvPicPr>
              <a:picLocks noChangeAspect="1"/>
            </p:cNvPicPr>
            <p:nvPr/>
          </p:nvPicPr>
          <p:blipFill rotWithShape="1">
            <a:blip r:embed="rId2"/>
            <a:srcRect t="92235"/>
            <a:stretch/>
          </p:blipFill>
          <p:spPr>
            <a:xfrm>
              <a:off x="1905000" y="5715000"/>
              <a:ext cx="5343525" cy="529590"/>
            </a:xfrm>
            <a:prstGeom prst="rect">
              <a:avLst/>
            </a:prstGeom>
          </p:spPr>
        </p:pic>
      </p:grpSp>
    </p:spTree>
    <p:extLst>
      <p:ext uri="{BB962C8B-B14F-4D97-AF65-F5344CB8AC3E}">
        <p14:creationId xmlns:p14="http://schemas.microsoft.com/office/powerpoint/2010/main" val="35030313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Sample Selection</a:t>
            </a:r>
            <a:endParaRPr lang="en-US" dirty="0"/>
          </a:p>
        </p:txBody>
      </p:sp>
      <p:sp>
        <p:nvSpPr>
          <p:cNvPr id="8" name="Content Placeholder 7"/>
          <p:cNvSpPr>
            <a:spLocks noGrp="1"/>
          </p:cNvSpPr>
          <p:nvPr>
            <p:ph idx="1"/>
          </p:nvPr>
        </p:nvSpPr>
        <p:spPr>
          <a:xfrm>
            <a:off x="1164223" y="1700591"/>
            <a:ext cx="7013524" cy="4379976"/>
          </a:xfrm>
        </p:spPr>
        <p:txBody>
          <a:bodyPr/>
          <a:lstStyle/>
          <a:p>
            <a:pPr marL="0" indent="0">
              <a:buNone/>
            </a:pPr>
            <a:r>
              <a:rPr lang="en-US" dirty="0" smtClean="0"/>
              <a:t>Finding the error:</a:t>
            </a:r>
          </a:p>
          <a:p>
            <a:pPr lvl="1"/>
            <a:r>
              <a:rPr lang="en-US" dirty="0" smtClean="0"/>
              <a:t>How was the data collected</a:t>
            </a:r>
          </a:p>
          <a:p>
            <a:pPr lvl="1"/>
            <a:r>
              <a:rPr lang="en-US" dirty="0" smtClean="0"/>
              <a:t>Who was included</a:t>
            </a:r>
          </a:p>
          <a:p>
            <a:pPr lvl="1"/>
            <a:r>
              <a:rPr lang="en-US" dirty="0" smtClean="0"/>
              <a:t>How were they selected?</a:t>
            </a:r>
          </a:p>
          <a:p>
            <a:pPr marL="0" indent="0">
              <a:buNone/>
            </a:pPr>
            <a:r>
              <a:rPr lang="en-US" dirty="0" smtClean="0"/>
              <a:t>Addressing its impact:</a:t>
            </a:r>
          </a:p>
          <a:p>
            <a:pPr lvl="1"/>
            <a:r>
              <a:rPr lang="en-US" dirty="0"/>
              <a:t>If it is your sample, pay careful attention to how you select participants</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28</a:t>
            </a:fld>
            <a:endParaRPr lang="en-US" dirty="0"/>
          </a:p>
        </p:txBody>
      </p:sp>
    </p:spTree>
    <p:extLst>
      <p:ext uri="{BB962C8B-B14F-4D97-AF65-F5344CB8AC3E}">
        <p14:creationId xmlns:p14="http://schemas.microsoft.com/office/powerpoint/2010/main" val="3113361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b="1" dirty="0">
                <a:solidFill>
                  <a:srgbClr val="FC2126"/>
                </a:solidFill>
              </a:rPr>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29</a:t>
            </a:fld>
            <a:endParaRPr lang="en-US" dirty="0"/>
          </a:p>
        </p:txBody>
      </p:sp>
    </p:spTree>
    <p:extLst>
      <p:ext uri="{BB962C8B-B14F-4D97-AF65-F5344CB8AC3E}">
        <p14:creationId xmlns:p14="http://schemas.microsoft.com/office/powerpoint/2010/main" val="408417715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245862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25310043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2"/>
          <p:cNvSpPr>
            <a:spLocks noGrp="1"/>
          </p:cNvSpPr>
          <p:nvPr>
            <p:ph idx="1"/>
          </p:nvPr>
        </p:nvSpPr>
        <p:spPr>
          <a:xfrm>
            <a:off x="1128942" y="1847153"/>
            <a:ext cx="7503463" cy="4379976"/>
          </a:xfrm>
        </p:spPr>
        <p:txBody>
          <a:bodyPr>
            <a:normAutofit fontScale="92500"/>
          </a:bodyPr>
          <a:lstStyle/>
          <a:p>
            <a:pPr marL="0" indent="0">
              <a:buNone/>
            </a:pPr>
            <a:r>
              <a:rPr lang="en-US" dirty="0"/>
              <a:t>We would like to know about what you think about </a:t>
            </a:r>
            <a:r>
              <a:rPr lang="en-US" i="1" dirty="0" smtClean="0"/>
              <a:t>how well you recognize humor</a:t>
            </a:r>
            <a:r>
              <a:rPr lang="en-US" dirty="0" smtClean="0"/>
              <a:t>. We want you to compare your own skill to the skills of the other people in this room. We want you to indicate your own estimated position in this group.  </a:t>
            </a:r>
          </a:p>
          <a:p>
            <a:pPr marL="0" indent="0">
              <a:buNone/>
            </a:pPr>
            <a:r>
              <a:rPr lang="en-US" dirty="0" smtClean="0"/>
              <a:t>	Of course, this is a difficult question because you may not know all of your classmates, much less how good their sense of humor is. But please </a:t>
            </a:r>
            <a:r>
              <a:rPr lang="en-US" i="1" dirty="0" smtClean="0"/>
              <a:t>make the most accurate estimate you can.</a:t>
            </a:r>
          </a:p>
          <a:p>
            <a:pPr marL="0" indent="0">
              <a:buNone/>
            </a:pPr>
            <a:r>
              <a:rPr lang="en-US" b="1" dirty="0"/>
              <a:t>http://</a:t>
            </a:r>
            <a:r>
              <a:rPr lang="en-US" b="1" dirty="0" err="1"/>
              <a:t>tinyurl.com</a:t>
            </a:r>
            <a:r>
              <a:rPr lang="en-US" b="1" dirty="0"/>
              <a:t>/oc7hat3</a:t>
            </a:r>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8117431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47096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994496" cy="369332"/>
          </a:xfrm>
          <a:prstGeom prst="rect">
            <a:avLst/>
          </a:prstGeom>
          <a:noFill/>
        </p:spPr>
        <p:txBody>
          <a:bodyPr wrap="none" rtlCol="0">
            <a:spAutoFit/>
          </a:bodyPr>
          <a:lstStyle/>
          <a:p>
            <a:r>
              <a:rPr lang="en-US" dirty="0" smtClean="0"/>
              <a:t>Figure 1: Perceived ability to recognize humor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a:xfrm>
            <a:off x="954132" y="310162"/>
            <a:ext cx="7490102" cy="990107"/>
          </a:xfrm>
        </p:spPr>
        <p:txBody>
          <a:bodyPr/>
          <a:lstStyle/>
          <a:p>
            <a:r>
              <a:rPr lang="en-US" sz="2800" dirty="0" smtClean="0"/>
              <a:t>Ability to recognize humor</a:t>
            </a:r>
            <a:endParaRPr lang="en-US" sz="2800" dirty="0"/>
          </a:p>
        </p:txBody>
      </p:sp>
      <p:pic>
        <p:nvPicPr>
          <p:cNvPr id="7" name="Picture 6"/>
          <p:cNvPicPr>
            <a:picLocks noChangeAspect="1"/>
          </p:cNvPicPr>
          <p:nvPr/>
        </p:nvPicPr>
        <p:blipFill>
          <a:blip r:embed="rId3"/>
          <a:stretch>
            <a:fillRect/>
          </a:stretch>
        </p:blipFill>
        <p:spPr>
          <a:xfrm>
            <a:off x="3435851" y="1559652"/>
            <a:ext cx="4719758" cy="4507236"/>
          </a:xfrm>
          <a:prstGeom prst="rect">
            <a:avLst/>
          </a:prstGeom>
        </p:spPr>
      </p:pic>
      <p:sp>
        <p:nvSpPr>
          <p:cNvPr id="8" name="Content Placeholder 7"/>
          <p:cNvSpPr>
            <a:spLocks noGrp="1"/>
          </p:cNvSpPr>
          <p:nvPr>
            <p:ph idx="1"/>
          </p:nvPr>
        </p:nvSpPr>
        <p:spPr>
          <a:xfrm>
            <a:off x="1128943" y="1847153"/>
            <a:ext cx="2140552" cy="4379976"/>
          </a:xfrm>
        </p:spPr>
        <p:txBody>
          <a:bodyPr/>
          <a:lstStyle/>
          <a:p>
            <a:pPr marL="0" indent="0">
              <a:buNone/>
            </a:pPr>
            <a:r>
              <a:rPr lang="en-US" sz="2000" dirty="0" err="1"/>
              <a:t>Krugar</a:t>
            </a:r>
            <a:r>
              <a:rPr lang="en-US" sz="2000" dirty="0"/>
              <a:t> &amp; </a:t>
            </a:r>
            <a:r>
              <a:rPr lang="en-US" sz="2000" dirty="0" smtClean="0"/>
              <a:t>Dunning (1999) “Unskilled </a:t>
            </a:r>
            <a:r>
              <a:rPr lang="en-US" sz="2000" dirty="0"/>
              <a:t>and Unaware of It: How Difficulties in Recognizing One’s Own Incompetence Lead to Inflated Self-</a:t>
            </a:r>
            <a:r>
              <a:rPr lang="en-US" sz="2000" dirty="0" smtClean="0"/>
              <a:t>Assessments”</a:t>
            </a:r>
          </a:p>
          <a:p>
            <a:pPr marL="0" indent="0">
              <a:buNone/>
            </a:pPr>
            <a:r>
              <a:rPr lang="en-US" sz="2000" dirty="0"/>
              <a:t>J. </a:t>
            </a:r>
            <a:r>
              <a:rPr lang="en-US" sz="2000" dirty="0" err="1"/>
              <a:t>Pers</a:t>
            </a:r>
            <a:r>
              <a:rPr lang="en-US" sz="2000" dirty="0"/>
              <a:t> &amp; Soc. Psych.</a:t>
            </a:r>
          </a:p>
          <a:p>
            <a:pPr marL="0" indent="0">
              <a:buNone/>
            </a:pPr>
            <a:endParaRPr lang="en-US" sz="2000" dirty="0"/>
          </a:p>
        </p:txBody>
      </p:sp>
    </p:spTree>
    <p:extLst>
      <p:ext uri="{BB962C8B-B14F-4D97-AF65-F5344CB8AC3E}">
        <p14:creationId xmlns:p14="http://schemas.microsoft.com/office/powerpoint/2010/main" val="5297253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76036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53407818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30412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340361031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283590195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Measurement Error Experiment:  </a:t>
            </a:r>
            <a:br>
              <a:rPr lang="en-US" dirty="0" smtClean="0"/>
            </a:br>
            <a:r>
              <a:rPr lang="en-US" dirty="0" smtClean="0"/>
              <a:t>Eye Witness 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090609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What type of data do you have?</a:t>
            </a:r>
            <a:endParaRPr lang="en-US" dirty="0"/>
          </a:p>
        </p:txBody>
      </p:sp>
      <p:sp>
        <p:nvSpPr>
          <p:cNvPr id="3" name="Content Placeholder 2"/>
          <p:cNvSpPr>
            <a:spLocks noGrp="1"/>
          </p:cNvSpPr>
          <p:nvPr>
            <p:ph idx="1"/>
          </p:nvPr>
        </p:nvSpPr>
        <p:spPr/>
        <p:txBody>
          <a:bodyPr/>
          <a:lstStyle/>
          <a:p>
            <a:pPr marL="0" indent="0">
              <a:buNone/>
            </a:pPr>
            <a:r>
              <a:rPr lang="en-US" dirty="0"/>
              <a:t>How is it structured; if at all?</a:t>
            </a:r>
          </a:p>
          <a:p>
            <a:pPr marL="0" indent="0">
              <a:buNone/>
            </a:pPr>
            <a:r>
              <a:rPr lang="en-US" dirty="0"/>
              <a:t>Does it have multiple tables or just one?</a:t>
            </a:r>
          </a:p>
          <a:p>
            <a:pPr marL="0" indent="0">
              <a:buNone/>
            </a:pPr>
            <a:r>
              <a:rPr lang="en-US" dirty="0"/>
              <a:t>Is it designed for machine consumption or human consumption?</a:t>
            </a:r>
          </a:p>
          <a:p>
            <a:pPr marL="0" indent="0">
              <a:buNone/>
            </a:pPr>
            <a:r>
              <a:rPr lang="en-US" dirty="0"/>
              <a:t>Is it in a database? multiple files or one file?</a:t>
            </a:r>
          </a:p>
          <a:p>
            <a:pPr marL="0" lvl="1" indent="0">
              <a:buClr>
                <a:schemeClr val="accent3"/>
              </a:buClr>
              <a:buSzTx/>
              <a:buNone/>
            </a:pPr>
            <a:r>
              <a:rPr lang="en-US" sz="2800" dirty="0"/>
              <a:t>How are missing values represented?</a:t>
            </a:r>
            <a:endParaRPr lang="en-US" dirty="0"/>
          </a:p>
          <a:p>
            <a:pPr marL="0" indent="0">
              <a:buNone/>
            </a:pPr>
            <a:r>
              <a:rPr lang="en-US" dirty="0"/>
              <a:t>What are the </a:t>
            </a:r>
            <a:r>
              <a:rPr lang="en-US" i="1" dirty="0"/>
              <a:t>fields</a:t>
            </a:r>
            <a:r>
              <a:rPr lang="en-US" dirty="0"/>
              <a:t> and </a:t>
            </a:r>
            <a:r>
              <a:rPr lang="en-US" i="1" dirty="0"/>
              <a:t>values</a:t>
            </a:r>
            <a:r>
              <a:rPr lang="en-US" dirty="0"/>
              <a:t>?</a:t>
            </a:r>
          </a:p>
          <a:p>
            <a:pPr marL="0" indent="0">
              <a:buNone/>
            </a:pPr>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1125066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660022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on your sheet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040446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208"/>
            <a:ext cx="8229600" cy="1143000"/>
          </a:xfrm>
        </p:spPr>
        <p:txBody>
          <a:bodyPr>
            <a:normAutofit fontScale="90000"/>
          </a:bodyPr>
          <a:lstStyle/>
          <a:p>
            <a:r>
              <a:rPr lang="en-US" dirty="0"/>
              <a:t>There were Two Versions of the </a:t>
            </a:r>
            <a:r>
              <a:rPr lang="en-US" dirty="0" smtClean="0"/>
              <a:t>Survey</a:t>
            </a:r>
            <a:br>
              <a:rPr lang="en-US" dirty="0" smtClean="0"/>
            </a:br>
            <a:r>
              <a:rPr lang="en-US" sz="3100" dirty="0"/>
              <a:t>(</a:t>
            </a:r>
            <a:r>
              <a:rPr lang="en-US" sz="3100" dirty="0" smtClean="0"/>
              <a:t>Loftus </a:t>
            </a:r>
            <a:r>
              <a:rPr lang="en-US" sz="3100" dirty="0"/>
              <a:t>&amp; </a:t>
            </a:r>
            <a:r>
              <a:rPr lang="en-US" sz="3100" dirty="0" smtClean="0"/>
              <a:t>Palmer, 1974</a:t>
            </a:r>
            <a:r>
              <a:rPr lang="en-US" sz="3100" dirty="0"/>
              <a:t>)</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About </a:t>
            </a:r>
            <a:r>
              <a:rPr lang="en-US" dirty="0"/>
              <a:t>how fast were the cards going when they </a:t>
            </a:r>
            <a:r>
              <a:rPr lang="en-US" b="1" i="1" u="sng" dirty="0"/>
              <a:t>contacted</a:t>
            </a:r>
            <a:r>
              <a:rPr lang="en-US" dirty="0"/>
              <a:t> each other? </a:t>
            </a:r>
            <a:endParaRPr lang="en-US" dirty="0" smtClean="0"/>
          </a:p>
          <a:p>
            <a:pPr marL="514350" indent="-514350">
              <a:buFont typeface="Arial" pitchFamily="34" charset="0"/>
              <a:buAutoNum type="arabicPeriod"/>
            </a:pPr>
            <a:r>
              <a:rPr lang="en-US" dirty="0"/>
              <a:t>About how fast were the cards going when they </a:t>
            </a:r>
            <a:r>
              <a:rPr lang="en-US" b="1" i="1" u="sng" dirty="0" smtClean="0"/>
              <a:t>smashed into </a:t>
            </a:r>
            <a:r>
              <a:rPr lang="en-US" dirty="0" smtClean="0"/>
              <a:t>each </a:t>
            </a:r>
            <a:r>
              <a:rPr lang="en-US" dirty="0"/>
              <a:t>other? </a:t>
            </a:r>
          </a:p>
          <a:p>
            <a:pPr marL="514350" indent="-514350">
              <a:buAutoNum type="arabicPeriod"/>
            </a:pPr>
            <a:endParaRPr lang="en-US" dirty="0"/>
          </a:p>
        </p:txBody>
      </p:sp>
      <p:sp>
        <p:nvSpPr>
          <p:cNvPr id="4" name="TextBox 3"/>
          <p:cNvSpPr txBox="1"/>
          <p:nvPr/>
        </p:nvSpPr>
        <p:spPr>
          <a:xfrm>
            <a:off x="0" y="6507626"/>
            <a:ext cx="3314767"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463282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3622555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err="1" smtClean="0"/>
              <a:t>anybroken</a:t>
            </a:r>
            <a:r>
              <a:rPr lang="en-US" dirty="0" smtClean="0"/>
              <a:t>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401050556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err="1" smtClean="0"/>
              <a:t>anybroken</a:t>
            </a:r>
            <a:r>
              <a:rPr lang="en-US" dirty="0" smtClean="0"/>
              <a:t>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5802016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66128787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033403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933170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Regression to the mean  [ideally need a control </a:t>
            </a:r>
            <a:r>
              <a:rPr lang="en-US" dirty="0" err="1" smtClean="0"/>
              <a:t>grp</a:t>
            </a:r>
            <a:r>
              <a:rPr lang="en-US" dirty="0" smtClean="0"/>
              <a:t>]</a:t>
            </a:r>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30360238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Mouse Data: </a:t>
            </a:r>
            <a:br>
              <a:rPr lang="en-US" dirty="0" smtClean="0"/>
            </a:br>
            <a:r>
              <a:rPr lang="en-US" dirty="0" smtClean="0"/>
              <a:t>Text log files</a:t>
            </a:r>
            <a:endParaRPr lang="en-US" dirty="0"/>
          </a:p>
        </p:txBody>
      </p:sp>
      <p:sp>
        <p:nvSpPr>
          <p:cNvPr id="3" name="Content Placeholder 2"/>
          <p:cNvSpPr>
            <a:spLocks noGrp="1"/>
          </p:cNvSpPr>
          <p:nvPr>
            <p:ph idx="1"/>
          </p:nvPr>
        </p:nvSpPr>
        <p:spPr>
          <a:noFill/>
        </p:spPr>
        <p:txBody>
          <a:bodyPr/>
          <a:lstStyle/>
          <a:p>
            <a:pPr marL="0" indent="0">
              <a:buNone/>
            </a:pPr>
            <a:r>
              <a:rPr lang="en-US" sz="900" dirty="0" smtClean="0"/>
              <a:t>0,0</a:t>
            </a:r>
            <a:r>
              <a:rPr lang="en-US" sz="900" dirty="0"/>
              <a:t>,CBT:-- --( )--6:5.23:468--Window </a:t>
            </a:r>
            <a:r>
              <a:rPr lang="en-US" sz="900" dirty="0" smtClean="0"/>
              <a:t>Created</a:t>
            </a:r>
            <a:endParaRPr lang="en-US" sz="900" dirty="0"/>
          </a:p>
          <a:p>
            <a:pPr marL="0" indent="0">
              <a:buNone/>
            </a:pPr>
            <a:r>
              <a:rPr lang="en-US" sz="900" dirty="0"/>
              <a:t>0,0,CBT:-- --( )--6:5.23:562--Window </a:t>
            </a:r>
            <a:r>
              <a:rPr lang="en-US" sz="900" dirty="0" smtClean="0"/>
              <a:t>Created</a:t>
            </a:r>
            <a:endParaRPr lang="en-US" sz="900" dirty="0"/>
          </a:p>
          <a:p>
            <a:pPr marL="0" indent="0">
              <a:buNone/>
            </a:pPr>
            <a:r>
              <a:rPr lang="en-US" sz="900" dirty="0"/>
              <a:t>0,0,CBT:-- --( )--6:5.23:578--Window Activated--(HCII Logging Setup Screen)--main size:--(556,309)--location:--(405,212</a:t>
            </a:r>
            <a:r>
              <a:rPr lang="en-US" sz="900" dirty="0" smtClean="0"/>
              <a:t>)</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in focus--</a:t>
            </a:r>
            <a:r>
              <a:rPr lang="en-US" sz="900" dirty="0" err="1"/>
              <a:t>gotFocus</a:t>
            </a:r>
            <a:r>
              <a:rPr lang="en-US" sz="900" dirty="0"/>
              <a:t>--size:--(445,39)--location:--(500,0</a:t>
            </a:r>
            <a:r>
              <a:rPr lang="en-US" sz="900" dirty="0" smtClean="0"/>
              <a:t>)</a:t>
            </a:r>
            <a:endParaRPr lang="en-US" sz="900" dirty="0"/>
          </a:p>
          <a:p>
            <a:pPr marL="0" indent="0">
              <a:buNone/>
            </a:pPr>
            <a:r>
              <a:rPr lang="en-US" sz="900" dirty="0"/>
              <a:t>0,0,MOUSE:----()--6:5.24:46--(457, 545)--MOUSE MOVED--time:--45640--0--</a:t>
            </a:r>
            <a:r>
              <a:rPr lang="en-US" sz="900" dirty="0" smtClean="0"/>
              <a:t>0</a:t>
            </a:r>
            <a:endParaRPr lang="en-US" sz="900" dirty="0"/>
          </a:p>
          <a:p>
            <a:pPr marL="0" indent="0">
              <a:buNone/>
            </a:pPr>
            <a:r>
              <a:rPr lang="en-US" sz="900" dirty="0"/>
              <a:t>0,1,CBT:-- --( )--6:5.24:62--unrecognized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0,1,CBT:-- --( )--6:5.24:78--unrecognized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0,1,MOUSE:----()--6:5.26:250--(457, 543)--MOUSE MOVED--time:--47921--0--</a:t>
            </a:r>
            <a:r>
              <a:rPr lang="en-US" sz="900" dirty="0" smtClean="0"/>
              <a:t>0</a:t>
            </a:r>
            <a:endParaRPr lang="en-US" sz="900" dirty="0"/>
          </a:p>
          <a:p>
            <a:pPr marL="0" indent="0">
              <a:buNone/>
            </a:pPr>
            <a:r>
              <a:rPr lang="en-US" sz="900" dirty="0"/>
              <a:t>0,2,CBT:-- --( )--6:5.26:250--unrecognized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0,2,MOUSE:----()--6:5.26:250--(457, 543)--MOUSE MOVED--time:--47921--0--</a:t>
            </a:r>
            <a:r>
              <a:rPr lang="en-US" sz="900" dirty="0" smtClean="0"/>
              <a:t>0</a:t>
            </a:r>
            <a:endParaRPr lang="en-US" sz="900" dirty="0"/>
          </a:p>
          <a:p>
            <a:pPr marL="0" indent="0">
              <a:buNone/>
            </a:pPr>
            <a:r>
              <a:rPr lang="en-US" sz="900" dirty="0"/>
              <a:t>0,3,MOUSE:----()--6:5.26:265--(458, 541)--MOUSE MOVED--time:--47937--0--</a:t>
            </a:r>
            <a:r>
              <a:rPr lang="en-US" sz="900" dirty="0" smtClean="0"/>
              <a:t>0</a:t>
            </a:r>
            <a:endParaRPr lang="en-US" sz="900" dirty="0"/>
          </a:p>
          <a:p>
            <a:pPr marL="0" indent="0">
              <a:buNone/>
            </a:pPr>
            <a:r>
              <a:rPr lang="en-US" sz="900" dirty="0"/>
              <a:t>0,4,CBT:--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0,4,MOUSE:----()--6:5.26:265--(459, 539)--MOUSE MOVED--time:--47937--0--</a:t>
            </a:r>
            <a:r>
              <a:rPr lang="en-US" sz="900" dirty="0" smtClean="0"/>
              <a:t>0</a:t>
            </a:r>
            <a:endParaRPr lang="en-US" sz="900" dirty="0"/>
          </a:p>
          <a:p>
            <a:pPr marL="0" indent="0">
              <a:buNone/>
            </a:pPr>
            <a:r>
              <a:rPr lang="en-US" sz="900" dirty="0"/>
              <a:t>0,5,CBT:--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0,5,MOUSE:----()--6:5.26:281--(460, 535)--MOUSE MOVED--time:--47953--0-</a:t>
            </a:r>
            <a:r>
              <a:rPr lang="en-US" sz="900" dirty="0" smtClean="0"/>
              <a:t>-0</a:t>
            </a:r>
            <a:endParaRPr lang="en-US" sz="900" dirty="0"/>
          </a:p>
          <a:p>
            <a:pPr marL="0" indent="0">
              <a:buNone/>
            </a:pPr>
            <a:r>
              <a:rPr lang="en-US" sz="900" dirty="0"/>
              <a:t>0,6,CBT:-- --( )--6:5.26:281--unrecognized symbols--</a:t>
            </a:r>
            <a:r>
              <a:rPr lang="en-US" sz="900" dirty="0" err="1"/>
              <a:t>unknownWinEvent</a:t>
            </a:r>
            <a:r>
              <a:rPr lang="en-US" sz="900" dirty="0"/>
              <a:t>--size:--(445,39)--location:--(500,0</a:t>
            </a:r>
            <a:r>
              <a:rPr lang="en-US" sz="900" dirty="0" smtClean="0"/>
              <a:t>)</a:t>
            </a:r>
            <a:endParaRPr lang="en-US" sz="900"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156010184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b="1" dirty="0" smtClean="0">
                <a:solidFill>
                  <a:srgbClr val="FC2126"/>
                </a:solidFill>
              </a:rPr>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50</a:t>
            </a:fld>
            <a:endParaRPr lang="en-US" dirty="0"/>
          </a:p>
        </p:txBody>
      </p:sp>
    </p:spTree>
    <p:extLst>
      <p:ext uri="{BB962C8B-B14F-4D97-AF65-F5344CB8AC3E}">
        <p14:creationId xmlns:p14="http://schemas.microsoft.com/office/powerpoint/2010/main" val="159092887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Reporting</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dirty="0" smtClean="0"/>
              <a:t>Finding the error:</a:t>
            </a:r>
          </a:p>
          <a:p>
            <a:pPr lvl="1"/>
            <a:r>
              <a:rPr lang="en-US" dirty="0" smtClean="0"/>
              <a:t>Mainly an issue in surveys where the respondent may not be who you think. </a:t>
            </a:r>
          </a:p>
          <a:p>
            <a:pPr lvl="1"/>
            <a:r>
              <a:rPr lang="en-US" dirty="0" smtClean="0"/>
              <a:t>Sometimes intentional when your sensor breaks down, etc.</a:t>
            </a:r>
          </a:p>
          <a:p>
            <a:pPr marL="0" indent="0">
              <a:buNone/>
            </a:pPr>
            <a:r>
              <a:rPr lang="en-US" dirty="0" smtClean="0"/>
              <a:t>Addressing its impact:</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a:p>
            <a:pPr lvl="1"/>
            <a:r>
              <a:rPr lang="en-US" dirty="0" smtClean="0"/>
              <a:t>Can you ask people in surveys if they are doing it?</a:t>
            </a:r>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51</a:t>
            </a:fld>
            <a:endParaRPr lang="en-US" dirty="0"/>
          </a:p>
        </p:txBody>
      </p:sp>
    </p:spTree>
    <p:extLst>
      <p:ext uri="{BB962C8B-B14F-4D97-AF65-F5344CB8AC3E}">
        <p14:creationId xmlns:p14="http://schemas.microsoft.com/office/powerpoint/2010/main" val="10341248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4054264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Washington</a:t>
            </a:r>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39501108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203643184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b="1" dirty="0" smtClean="0">
                <a:solidFill>
                  <a:srgbClr val="FC2126"/>
                </a:solidFill>
              </a:rPr>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55</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[algorithms]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spTree>
    <p:extLst>
      <p:ext uri="{BB962C8B-B14F-4D97-AF65-F5344CB8AC3E}">
        <p14:creationId xmlns:p14="http://schemas.microsoft.com/office/powerpoint/2010/main" val="248413923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34989481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58</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412473987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7120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59</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745887658"/>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68727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236438691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talked about</a:t>
            </a:r>
            <a:endParaRPr lang="en-US" dirty="0"/>
          </a:p>
        </p:txBody>
      </p:sp>
      <p:sp>
        <p:nvSpPr>
          <p:cNvPr id="3" name="Content Placeholder 2"/>
          <p:cNvSpPr>
            <a:spLocks noGrp="1"/>
          </p:cNvSpPr>
          <p:nvPr>
            <p:ph idx="1"/>
          </p:nvPr>
        </p:nvSpPr>
        <p:spPr/>
        <p:txBody>
          <a:bodyPr/>
          <a:lstStyle/>
          <a:p>
            <a:pPr marL="0" indent="0">
              <a:buNone/>
            </a:pPr>
            <a:r>
              <a:rPr lang="en-US" dirty="0" smtClean="0"/>
              <a:t>Independent Samples &amp; their meaning</a:t>
            </a:r>
          </a:p>
          <a:p>
            <a:pPr marL="0" indent="0">
              <a:buNone/>
            </a:pPr>
            <a:r>
              <a:rPr lang="en-US" dirty="0" smtClean="0"/>
              <a:t>Sampling errors (random &amp; systematic bias)</a:t>
            </a:r>
          </a:p>
          <a:p>
            <a:pPr marL="0" indent="0">
              <a:buNone/>
            </a:pPr>
            <a:r>
              <a:rPr lang="en-US" dirty="0" smtClean="0"/>
              <a:t>How to address sampling errors (more data </a:t>
            </a:r>
            <a:r>
              <a:rPr lang="en-US" i="1" dirty="0" err="1" smtClean="0"/>
              <a:t>vs</a:t>
            </a:r>
            <a:r>
              <a:rPr lang="en-US" i="1" dirty="0" smtClean="0"/>
              <a:t> </a:t>
            </a:r>
            <a:r>
              <a:rPr lang="en-US" dirty="0" smtClean="0"/>
              <a:t>better data)</a:t>
            </a:r>
          </a:p>
          <a:p>
            <a:pPr marL="0" indent="0">
              <a:buNone/>
            </a:pPr>
            <a:r>
              <a:rPr lang="en-US" dirty="0" smtClean="0"/>
              <a:t>Data Storage (unstructured, semi-structured, and structured)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142899840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61</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82716266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04022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20470"/>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78633"/>
            <a:ext cx="7048804" cy="4379976"/>
          </a:xfrm>
        </p:spPr>
        <p:txBody>
          <a:bodyPr/>
          <a:lstStyle/>
          <a:p>
            <a:pPr marL="0" indent="0">
              <a:buNone/>
            </a:pPr>
            <a:r>
              <a:rPr lang="en-US" dirty="0" smtClean="0"/>
              <a:t>Different types of data (e.g. interval, ratio) and how to work with them &amp; check them for consistency</a:t>
            </a:r>
          </a:p>
          <a:p>
            <a:pPr marL="0" indent="0">
              <a:buNone/>
            </a:pPr>
            <a:r>
              <a:rPr lang="en-US" dirty="0" smtClean="0"/>
              <a:t>Data Quality</a:t>
            </a:r>
          </a:p>
          <a:p>
            <a:pPr lvl="1"/>
            <a:r>
              <a:rPr lang="en-US" dirty="0" smtClean="0"/>
              <a:t>Completeness: Missing data; Appropriate Data</a:t>
            </a:r>
          </a:p>
          <a:p>
            <a:pPr lvl="1"/>
            <a:r>
              <a:rPr lang="en-US" dirty="0" smtClean="0"/>
              <a:t>Coherence: Does it add up</a:t>
            </a:r>
          </a:p>
          <a:p>
            <a:pPr lvl="1"/>
            <a:r>
              <a:rPr lang="en-US" dirty="0" smtClean="0"/>
              <a:t>Correctness (within population and across variables)</a:t>
            </a:r>
          </a:p>
          <a:p>
            <a:pPr lvl="2"/>
            <a:r>
              <a:rPr lang="en-US" dirty="0" smtClean="0"/>
              <a:t>Bias &amp; other measurement errors (e.g. demand characteristics and illusory superiority)</a:t>
            </a:r>
          </a:p>
          <a:p>
            <a:pPr lvl="2"/>
            <a:r>
              <a:rPr lang="en-US" dirty="0" smtClean="0"/>
              <a:t>Fraudulent data (e.g. </a:t>
            </a:r>
            <a:r>
              <a:rPr lang="en-US" dirty="0" err="1" smtClean="0"/>
              <a:t>curbstoning</a:t>
            </a:r>
            <a:r>
              <a:rPr lang="en-US" dirty="0" smtClean="0"/>
              <a:t>)</a:t>
            </a:r>
          </a:p>
          <a:p>
            <a:pPr lvl="1"/>
            <a:r>
              <a:rPr lang="en-US" dirty="0" err="1" smtClean="0"/>
              <a:t>aCcountability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112974855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t>What </a:t>
            </a:r>
            <a:r>
              <a:rPr lang="en-US" dirty="0" smtClean="0"/>
              <a:t>Type </a:t>
            </a:r>
            <a:r>
              <a:rPr lang="en-US" dirty="0"/>
              <a:t>of </a:t>
            </a:r>
            <a:r>
              <a:rPr lang="en-US" dirty="0" smtClean="0"/>
              <a:t>Data in Each </a:t>
            </a:r>
            <a:r>
              <a:rPr lang="en-US" dirty="0"/>
              <a:t>F</a:t>
            </a:r>
            <a:r>
              <a:rPr lang="en-US" dirty="0" smtClean="0"/>
              <a:t>ield</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3" name="Content Placeholder 2"/>
          <p:cNvSpPr>
            <a:spLocks noGrp="1"/>
          </p:cNvSpPr>
          <p:nvPr>
            <p:ph idx="1"/>
          </p:nvPr>
        </p:nvSpPr>
        <p:spPr/>
        <p:txBody>
          <a:bodyPr/>
          <a:lstStyle/>
          <a:p>
            <a:pPr lvl="1"/>
            <a:r>
              <a:rPr lang="en-US" sz="3200" dirty="0" smtClean="0"/>
              <a:t>Constant (</a:t>
            </a:r>
            <a:r>
              <a:rPr lang="en-US" sz="3200" i="1" dirty="0" smtClean="0"/>
              <a:t>e.g., </a:t>
            </a:r>
            <a:r>
              <a:rPr lang="en-US" sz="3200" dirty="0" smtClean="0"/>
              <a:t>mouse gain)</a:t>
            </a:r>
          </a:p>
          <a:p>
            <a:pPr lvl="1"/>
            <a:r>
              <a:rPr lang="en-US" sz="3200" dirty="0" smtClean="0"/>
              <a:t>Continuous Data </a:t>
            </a:r>
            <a:br>
              <a:rPr lang="en-US" sz="3200" dirty="0" smtClean="0"/>
            </a:br>
            <a:r>
              <a:rPr lang="en-US" sz="3200" dirty="0" smtClean="0"/>
              <a:t>	(</a:t>
            </a:r>
            <a:r>
              <a:rPr lang="en-US" sz="3200" i="1" dirty="0" smtClean="0"/>
              <a:t>e.g., </a:t>
            </a:r>
            <a:r>
              <a:rPr lang="en-US" sz="3200" dirty="0" smtClean="0"/>
              <a:t>mouse location) </a:t>
            </a:r>
          </a:p>
          <a:p>
            <a:pPr lvl="1"/>
            <a:r>
              <a:rPr lang="en-US" sz="3200" dirty="0" smtClean="0"/>
              <a:t>Discrete Data (often scales)</a:t>
            </a:r>
          </a:p>
          <a:p>
            <a:pPr lvl="1"/>
            <a:r>
              <a:rPr lang="en-US" sz="3200" dirty="0"/>
              <a:t>	</a:t>
            </a:r>
            <a:r>
              <a:rPr lang="en-US" sz="3200" dirty="0" smtClean="0"/>
              <a:t>(</a:t>
            </a:r>
            <a:r>
              <a:rPr lang="en-US" sz="3200" i="1" dirty="0" smtClean="0"/>
              <a:t>e.g., </a:t>
            </a:r>
            <a:r>
              <a:rPr lang="en-US" sz="3200" dirty="0" smtClean="0"/>
              <a:t>slip/no slip on this interaction)</a:t>
            </a:r>
          </a:p>
          <a:p>
            <a:pPr lvl="1"/>
            <a:endParaRPr lang="en-US" sz="3200" dirty="0"/>
          </a:p>
          <a:p>
            <a:pPr lvl="1"/>
            <a:r>
              <a:rPr lang="en-US" sz="3200" dirty="0"/>
              <a:t>What are the units?</a:t>
            </a:r>
          </a:p>
          <a:p>
            <a:pPr lvl="1"/>
            <a:endParaRPr lang="en-US" sz="3200" dirty="0" smtClean="0"/>
          </a:p>
          <a:p>
            <a:pPr lvl="1"/>
            <a:endParaRPr lang="en-US" sz="2800" dirty="0" smtClean="0"/>
          </a:p>
          <a:p>
            <a:pPr lvl="2"/>
            <a:endParaRPr lang="en-US" sz="3200" dirty="0" smtClean="0"/>
          </a:p>
        </p:txBody>
      </p:sp>
    </p:spTree>
    <p:extLst>
      <p:ext uri="{BB962C8B-B14F-4D97-AF65-F5344CB8AC3E}">
        <p14:creationId xmlns:p14="http://schemas.microsoft.com/office/powerpoint/2010/main" val="7842872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Scales of Measurement</a:t>
            </a:r>
            <a:endParaRPr lang="en-US" dirty="0"/>
          </a:p>
        </p:txBody>
      </p:sp>
      <p:sp>
        <p:nvSpPr>
          <p:cNvPr id="6" name="Content Placeholder 5"/>
          <p:cNvSpPr>
            <a:spLocks noGrp="1"/>
          </p:cNvSpPr>
          <p:nvPr>
            <p:ph idx="1"/>
          </p:nvPr>
        </p:nvSpPr>
        <p:spPr/>
        <p:txBody>
          <a:bodyPr/>
          <a:lstStyle/>
          <a:p>
            <a:pPr marL="228600" lvl="1" indent="0">
              <a:buNone/>
            </a:pPr>
            <a:r>
              <a:rPr lang="en-US" sz="3200" dirty="0" smtClean="0"/>
              <a:t>Nominal </a:t>
            </a:r>
            <a:r>
              <a:rPr lang="en-US" sz="3200" dirty="0"/>
              <a:t>(</a:t>
            </a:r>
            <a:r>
              <a:rPr lang="en-US" sz="3200" i="1" dirty="0"/>
              <a:t>e.g., </a:t>
            </a:r>
            <a:r>
              <a:rPr lang="en-US" sz="3200" dirty="0" smtClean="0"/>
              <a:t>Diagnosis; Application used)</a:t>
            </a:r>
            <a:endParaRPr lang="en-US" sz="3200" dirty="0"/>
          </a:p>
          <a:p>
            <a:pPr marL="228600" lvl="1" indent="0">
              <a:buNone/>
            </a:pPr>
            <a:r>
              <a:rPr lang="en-US" sz="3200" dirty="0"/>
              <a:t>Ordinal </a:t>
            </a:r>
            <a:r>
              <a:rPr lang="en-US" sz="3200" i="1" dirty="0"/>
              <a:t>(e.g.</a:t>
            </a:r>
            <a:r>
              <a:rPr lang="en-US" sz="3200" i="1" dirty="0" smtClean="0"/>
              <a:t>, </a:t>
            </a:r>
            <a:r>
              <a:rPr lang="en-US" sz="3200" dirty="0" smtClean="0"/>
              <a:t>“low” “medium” “high”) </a:t>
            </a:r>
            <a:endParaRPr lang="en-US" sz="3200" dirty="0"/>
          </a:p>
          <a:p>
            <a:pPr marL="228600" lvl="1" indent="0">
              <a:buNone/>
            </a:pPr>
            <a:r>
              <a:rPr lang="en-US" sz="3200" dirty="0"/>
              <a:t>Interval (</a:t>
            </a:r>
            <a:r>
              <a:rPr lang="en-US" sz="3200" i="1" dirty="0"/>
              <a:t>e.g., </a:t>
            </a:r>
            <a:r>
              <a:rPr lang="en-US" sz="3200" dirty="0" smtClean="0"/>
              <a:t>Index of Difficulty)</a:t>
            </a:r>
            <a:endParaRPr lang="en-US" sz="3200" dirty="0"/>
          </a:p>
          <a:p>
            <a:pPr marL="228600" lvl="1" indent="0">
              <a:buNone/>
            </a:pPr>
            <a:r>
              <a:rPr lang="en-US" sz="3200" dirty="0"/>
              <a:t>Ratio (</a:t>
            </a:r>
            <a:r>
              <a:rPr lang="en-US" sz="3200" i="1" dirty="0"/>
              <a:t>e.g., </a:t>
            </a:r>
            <a:r>
              <a:rPr lang="en-US" sz="3200" dirty="0" smtClean="0"/>
              <a:t>Target Sizes)</a:t>
            </a:r>
            <a:endParaRPr lang="en-US" sz="2400" dirty="0"/>
          </a:p>
        </p:txBody>
      </p:sp>
      <p:sp>
        <p:nvSpPr>
          <p:cNvPr id="3" name="Date Placeholder 2"/>
          <p:cNvSpPr>
            <a:spLocks noGrp="1"/>
          </p:cNvSpPr>
          <p:nvPr>
            <p:ph type="dt" sz="half" idx="10"/>
          </p:nvPr>
        </p:nvSpPr>
        <p:spPr/>
        <p:txBody>
          <a:bodyPr/>
          <a:lstStyle/>
          <a:p>
            <a:fld id="{FA3C144B-2939-9A49-B014-915EC3E81866}" type="datetime1">
              <a:rPr lang="en-US" smtClean="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8</a:t>
            </a:fld>
            <a:endParaRPr lang="en-US" dirty="0"/>
          </a:p>
        </p:txBody>
      </p:sp>
    </p:spTree>
    <p:extLst>
      <p:ext uri="{BB962C8B-B14F-4D97-AF65-F5344CB8AC3E}">
        <p14:creationId xmlns:p14="http://schemas.microsoft.com/office/powerpoint/2010/main" val="239896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smtClean="0"/>
              <a:t>What Role Does </a:t>
            </a:r>
            <a:r>
              <a:rPr lang="en-US" dirty="0"/>
              <a:t>T</a:t>
            </a:r>
            <a:r>
              <a:rPr lang="en-US" dirty="0" smtClean="0"/>
              <a:t>his Field Play?</a:t>
            </a:r>
            <a:endParaRPr lang="en-US" dirty="0"/>
          </a:p>
        </p:txBody>
      </p:sp>
      <p:sp>
        <p:nvSpPr>
          <p:cNvPr id="7" name="Content Placeholder 6"/>
          <p:cNvSpPr>
            <a:spLocks noGrp="1"/>
          </p:cNvSpPr>
          <p:nvPr>
            <p:ph idx="1"/>
          </p:nvPr>
        </p:nvSpPr>
        <p:spPr>
          <a:xfrm>
            <a:off x="1128943" y="1847153"/>
            <a:ext cx="7887140" cy="4379976"/>
          </a:xfrm>
        </p:spPr>
        <p:txBody>
          <a:bodyPr/>
          <a:lstStyle/>
          <a:p>
            <a:pPr marL="228600" lvl="1" indent="0">
              <a:buNone/>
            </a:pPr>
            <a:r>
              <a:rPr lang="en-US" sz="3200" dirty="0" smtClean="0"/>
              <a:t>Descriptor / Feature: predictive of labels (</a:t>
            </a:r>
            <a:r>
              <a:rPr lang="en-US" sz="3200" i="1" dirty="0" smtClean="0"/>
              <a:t>e.g. </a:t>
            </a:r>
            <a:r>
              <a:rPr lang="en-US" sz="3200" i="1" dirty="0"/>
              <a:t>C</a:t>
            </a:r>
            <a:r>
              <a:rPr lang="en-US" sz="3200" i="1" dirty="0" smtClean="0"/>
              <a:t>lick Duration</a:t>
            </a:r>
            <a:r>
              <a:rPr lang="en-US" sz="3200" dirty="0" smtClean="0"/>
              <a:t>)</a:t>
            </a:r>
          </a:p>
          <a:p>
            <a:pPr marL="228600" lvl="1" indent="0">
              <a:buNone/>
            </a:pPr>
            <a:r>
              <a:rPr lang="en-US" sz="3200" dirty="0" smtClean="0"/>
              <a:t>Response / Label: </a:t>
            </a:r>
          </a:p>
          <a:p>
            <a:pPr marL="228600" lvl="1" indent="0">
              <a:buNone/>
            </a:pPr>
            <a:r>
              <a:rPr lang="en-US" sz="3200" dirty="0"/>
              <a:t>	</a:t>
            </a:r>
            <a:r>
              <a:rPr lang="en-US" sz="3200" dirty="0" smtClean="0"/>
              <a:t>outcome of prediction </a:t>
            </a:r>
          </a:p>
          <a:p>
            <a:pPr marL="228600" lvl="1" indent="0">
              <a:buNone/>
            </a:pPr>
            <a:r>
              <a:rPr lang="en-US" sz="3200" dirty="0"/>
              <a:t>	</a:t>
            </a:r>
            <a:r>
              <a:rPr lang="en-US" sz="3200" dirty="0" smtClean="0"/>
              <a:t>response to an intervention / question</a:t>
            </a:r>
          </a:p>
          <a:p>
            <a:pPr marL="228600" lvl="1" indent="0">
              <a:buNone/>
            </a:pPr>
            <a:r>
              <a:rPr lang="en-US" sz="3200" dirty="0" smtClean="0"/>
              <a:t>  (</a:t>
            </a:r>
            <a:r>
              <a:rPr lang="en-US" sz="3200" i="1" dirty="0" smtClean="0"/>
              <a:t>e.g. Diagnosis)</a:t>
            </a:r>
            <a:endParaRPr lang="en-US" sz="3200" dirty="0"/>
          </a:p>
          <a:p>
            <a:pPr marL="0" indent="0">
              <a:buNone/>
            </a:pPr>
            <a:endParaRPr lang="en-US" sz="3600" dirty="0"/>
          </a:p>
        </p:txBody>
      </p:sp>
      <p:sp>
        <p:nvSpPr>
          <p:cNvPr id="4" name="Date Placeholder 3"/>
          <p:cNvSpPr>
            <a:spLocks noGrp="1"/>
          </p:cNvSpPr>
          <p:nvPr>
            <p:ph type="dt" sz="half" idx="10"/>
          </p:nvPr>
        </p:nvSpPr>
        <p:spPr/>
        <p:txBody>
          <a:bodyPr/>
          <a:lstStyle/>
          <a:p>
            <a:fld id="{7053BEFA-1175-F644-B249-7D41D72BD3FF}" type="datetime1">
              <a:rPr lang="en-US" smtClean="0"/>
              <a:t>1/28/15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254590991"/>
      </p:ext>
    </p:extLst>
  </p:cSld>
  <p:clrMapOvr>
    <a:masterClrMapping/>
  </p:clrMapOvr>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9903</TotalTime>
  <Words>3920</Words>
  <Application>Microsoft Macintosh PowerPoint</Application>
  <PresentationFormat>On-screen Show (4:3)</PresentationFormat>
  <Paragraphs>590</Paragraphs>
  <Slides>62</Slides>
  <Notes>25</Notes>
  <HiddenSlides>0</HiddenSlides>
  <MMClips>2</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PowerPoint Presentation</vt:lpstr>
      <vt:lpstr>Four C’s of Data Quality</vt:lpstr>
      <vt:lpstr>Recommended Reading</vt:lpstr>
      <vt:lpstr>But first… What type of data do you have?</vt:lpstr>
      <vt:lpstr>Laptop Study Mouse Data:  Text log files</vt:lpstr>
      <vt:lpstr>Laptop Study Data Tables </vt:lpstr>
      <vt:lpstr>What Type of Data in Each Field?</vt:lpstr>
      <vt:lpstr>Scales of Measurement</vt:lpstr>
      <vt:lpstr>What Role Does This Field Play?</vt:lpstr>
      <vt:lpstr>Questions about Completeness</vt:lpstr>
      <vt:lpstr>Solutions and Issues for Appropriate Data</vt:lpstr>
      <vt:lpstr>Solutions and Issues for Missing Data</vt:lpstr>
      <vt:lpstr>Solutions and Issues for Reporting Errors</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Quantifying Impact</vt:lpstr>
      <vt:lpstr>Is your data Correct?</vt:lpstr>
      <vt:lpstr>Is your data Correct?</vt:lpstr>
      <vt:lpstr>Survey</vt:lpstr>
      <vt:lpstr>PowerPoint Presentation</vt:lpstr>
      <vt:lpstr>PowerPoint Presentation</vt:lpstr>
      <vt:lpstr>PowerPoint Presentation</vt:lpstr>
      <vt:lpstr>Solutions and Issues for Sample Selection</vt:lpstr>
      <vt:lpstr>Is your data Correct?</vt:lpstr>
      <vt:lpstr>Measurement Errors</vt:lpstr>
      <vt:lpstr>Example</vt:lpstr>
      <vt:lpstr>Results</vt:lpstr>
      <vt:lpstr>Ability to recognize humor</vt:lpstr>
      <vt:lpstr>Illusory superiority</vt:lpstr>
      <vt:lpstr>Replicated in many domains</vt:lpstr>
      <vt:lpstr>Also evidenced in studies of: </vt:lpstr>
      <vt:lpstr>Measurement Errors</vt:lpstr>
      <vt:lpstr>Measurement Errors</vt:lpstr>
      <vt:lpstr>Measurement Error Experiment:   Eye Witness Report</vt:lpstr>
      <vt:lpstr>PowerPoint Presentation</vt:lpstr>
      <vt:lpstr>Answer the survey on your sheet</vt:lpstr>
      <vt:lpstr>There were Two Versions of the Survey (Loftus &amp; Palmer, 1974) </vt:lpstr>
      <vt:lpstr>Speed estimate by verb condition</vt:lpstr>
      <vt:lpstr>One week later… Did you see anybroken glass?</vt:lpstr>
      <vt:lpstr>One week later… Did you see anybroken glass?</vt:lpstr>
      <vt:lpstr>Demand Characteristics</vt:lpstr>
      <vt:lpstr>PowerPoint Presentation</vt:lpstr>
      <vt:lpstr>PowerPoint Presentation</vt:lpstr>
      <vt:lpstr>Measurement Errors</vt:lpstr>
      <vt:lpstr>Is your data Correct?</vt:lpstr>
      <vt:lpstr>Proxy Reporting</vt:lpstr>
      <vt:lpstr>Curbstoning is a common threat to data quality.</vt:lpstr>
      <vt:lpstr>Dealing with Curbstoning</vt:lpstr>
      <vt:lpstr>Legitimate hole filling </vt:lpstr>
      <vt:lpstr>Is your data Correct?</vt:lpstr>
      <vt:lpstr>Implementation Issues [algorithms]</vt:lpstr>
      <vt:lpstr>Is your Data Accountable?</vt:lpstr>
      <vt:lpstr>Summary: Steps So Far</vt:lpstr>
      <vt:lpstr>Summary: Steps So Far</vt:lpstr>
      <vt:lpstr>Things we talked about</vt:lpstr>
      <vt:lpstr>Summary: Steps So Far</vt:lpstr>
      <vt:lpstr>Things we talked about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300</cp:revision>
  <dcterms:created xsi:type="dcterms:W3CDTF">2013-10-07T16:54:34Z</dcterms:created>
  <dcterms:modified xsi:type="dcterms:W3CDTF">2015-01-29T15:20:24Z</dcterms:modified>
</cp:coreProperties>
</file>